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31"/>
  </p:notesMasterIdLst>
  <p:sldIdLst>
    <p:sldId id="256" r:id="rId2"/>
    <p:sldId id="363" r:id="rId3"/>
    <p:sldId id="382" r:id="rId4"/>
    <p:sldId id="405" r:id="rId5"/>
    <p:sldId id="406" r:id="rId6"/>
    <p:sldId id="400" r:id="rId7"/>
    <p:sldId id="402" r:id="rId8"/>
    <p:sldId id="419" r:id="rId9"/>
    <p:sldId id="404" r:id="rId10"/>
    <p:sldId id="384" r:id="rId11"/>
    <p:sldId id="407" r:id="rId12"/>
    <p:sldId id="386" r:id="rId13"/>
    <p:sldId id="390" r:id="rId14"/>
    <p:sldId id="391" r:id="rId15"/>
    <p:sldId id="392" r:id="rId16"/>
    <p:sldId id="387" r:id="rId17"/>
    <p:sldId id="375" r:id="rId18"/>
    <p:sldId id="367" r:id="rId19"/>
    <p:sldId id="312" r:id="rId20"/>
    <p:sldId id="371" r:id="rId21"/>
    <p:sldId id="381" r:id="rId22"/>
    <p:sldId id="368" r:id="rId23"/>
    <p:sldId id="388" r:id="rId24"/>
    <p:sldId id="389" r:id="rId25"/>
    <p:sldId id="408" r:id="rId26"/>
    <p:sldId id="347" r:id="rId27"/>
    <p:sldId id="369" r:id="rId28"/>
    <p:sldId id="352" r:id="rId29"/>
    <p:sldId id="409" r:id="rId30"/>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8C3C"/>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1139" autoAdjust="0"/>
  </p:normalViewPr>
  <p:slideViewPr>
    <p:cSldViewPr snapToGrid="0">
      <p:cViewPr varScale="1">
        <p:scale>
          <a:sx n="106" d="100"/>
          <a:sy n="106" d="100"/>
        </p:scale>
        <p:origin x="732" y="102"/>
      </p:cViewPr>
      <p:guideLst>
        <p:guide orient="horz" pos="2160"/>
        <p:guide pos="3840"/>
      </p:guideLst>
    </p:cSldViewPr>
  </p:slideViewPr>
  <p:notesTextViewPr>
    <p:cViewPr>
      <p:scale>
        <a:sx n="1" d="1"/>
        <a:sy n="1" d="1"/>
      </p:scale>
      <p:origin x="0" y="0"/>
    </p:cViewPr>
  </p:notesTextViewPr>
  <p:sorterViewPr>
    <p:cViewPr>
      <p:scale>
        <a:sx n="66" d="100"/>
        <a:sy n="66" d="100"/>
      </p:scale>
      <p:origin x="0" y="24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5300"/>
          </a:xfrm>
          <a:prstGeom prst="rect">
            <a:avLst/>
          </a:prstGeom>
        </p:spPr>
        <p:txBody>
          <a:bodyPr vert="horz" lIns="91440" tIns="45720" rIns="91440" bIns="45720" rtlCol="0"/>
          <a:lstStyle>
            <a:lvl1pPr algn="r">
              <a:defRPr sz="1200"/>
            </a:lvl1pPr>
          </a:lstStyle>
          <a:p>
            <a:fld id="{5FEE5D9C-9E15-4682-9A58-BFC9033855E9}" type="datetimeFigureOut">
              <a:rPr lang="en-AU" smtClean="0"/>
              <a:t>23/08/2019</a:t>
            </a:fld>
            <a:endParaRPr lang="en-AU"/>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51388"/>
            <a:ext cx="5438775" cy="38877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7363"/>
            <a:ext cx="2946400" cy="4953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377363"/>
            <a:ext cx="2946400" cy="495300"/>
          </a:xfrm>
          <a:prstGeom prst="rect">
            <a:avLst/>
          </a:prstGeom>
        </p:spPr>
        <p:txBody>
          <a:bodyPr vert="horz" lIns="91440" tIns="45720" rIns="91440" bIns="45720" rtlCol="0" anchor="b"/>
          <a:lstStyle>
            <a:lvl1pPr algn="r">
              <a:defRPr sz="1200"/>
            </a:lvl1pPr>
          </a:lstStyle>
          <a:p>
            <a:fld id="{8D09044E-2221-4523-9F87-CA1FF47DD4B0}" type="slidenum">
              <a:rPr lang="en-AU" smtClean="0"/>
              <a:t>‹#›</a:t>
            </a:fld>
            <a:endParaRPr lang="en-AU"/>
          </a:p>
        </p:txBody>
      </p:sp>
    </p:spTree>
    <p:extLst>
      <p:ext uri="{BB962C8B-B14F-4D97-AF65-F5344CB8AC3E}">
        <p14:creationId xmlns:p14="http://schemas.microsoft.com/office/powerpoint/2010/main" val="3169901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1</a:t>
            </a:fld>
            <a:endParaRPr lang="en-AU"/>
          </a:p>
        </p:txBody>
      </p:sp>
    </p:spTree>
    <p:extLst>
      <p:ext uri="{BB962C8B-B14F-4D97-AF65-F5344CB8AC3E}">
        <p14:creationId xmlns:p14="http://schemas.microsoft.com/office/powerpoint/2010/main" val="311565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19</a:t>
            </a:fld>
            <a:endParaRPr lang="en-AU"/>
          </a:p>
        </p:txBody>
      </p:sp>
    </p:spTree>
    <p:extLst>
      <p:ext uri="{BB962C8B-B14F-4D97-AF65-F5344CB8AC3E}">
        <p14:creationId xmlns:p14="http://schemas.microsoft.com/office/powerpoint/2010/main" val="425836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20</a:t>
            </a:fld>
            <a:endParaRPr lang="en-AU"/>
          </a:p>
        </p:txBody>
      </p:sp>
    </p:spTree>
    <p:extLst>
      <p:ext uri="{BB962C8B-B14F-4D97-AF65-F5344CB8AC3E}">
        <p14:creationId xmlns:p14="http://schemas.microsoft.com/office/powerpoint/2010/main" val="209499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21</a:t>
            </a:fld>
            <a:endParaRPr lang="en-AU"/>
          </a:p>
        </p:txBody>
      </p:sp>
    </p:spTree>
    <p:extLst>
      <p:ext uri="{BB962C8B-B14F-4D97-AF65-F5344CB8AC3E}">
        <p14:creationId xmlns:p14="http://schemas.microsoft.com/office/powerpoint/2010/main" val="239302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22</a:t>
            </a:fld>
            <a:endParaRPr lang="en-AU"/>
          </a:p>
        </p:txBody>
      </p:sp>
    </p:spTree>
    <p:extLst>
      <p:ext uri="{BB962C8B-B14F-4D97-AF65-F5344CB8AC3E}">
        <p14:creationId xmlns:p14="http://schemas.microsoft.com/office/powerpoint/2010/main" val="459484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23</a:t>
            </a:fld>
            <a:endParaRPr lang="en-AU"/>
          </a:p>
        </p:txBody>
      </p:sp>
    </p:spTree>
    <p:extLst>
      <p:ext uri="{BB962C8B-B14F-4D97-AF65-F5344CB8AC3E}">
        <p14:creationId xmlns:p14="http://schemas.microsoft.com/office/powerpoint/2010/main" val="128624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WWMS will consist of six main elements including: (1) primary water treatment: using </a:t>
            </a:r>
            <a:r>
              <a:rPr lang="en-AU" dirty="0" err="1" smtClean="0"/>
              <a:t>baffted</a:t>
            </a:r>
            <a:r>
              <a:rPr lang="en-AU" dirty="0" smtClean="0"/>
              <a:t> septic tanks/ABRs; (2) water aggregation utilising the existing mains and pumping infrastructure; (3) </a:t>
            </a:r>
            <a:r>
              <a:rPr lang="en-AU" dirty="0" err="1" smtClean="0"/>
              <a:t>Rhizopod</a:t>
            </a:r>
            <a:r>
              <a:rPr lang="en-AU" dirty="0" smtClean="0"/>
              <a:t>® </a:t>
            </a:r>
            <a:r>
              <a:rPr lang="en-AU" dirty="0" err="1" smtClean="0"/>
              <a:t>blackwater</a:t>
            </a:r>
            <a:r>
              <a:rPr lang="en-AU" dirty="0" smtClean="0"/>
              <a:t> treatment: the installation of a bank of </a:t>
            </a:r>
            <a:r>
              <a:rPr lang="en-AU" dirty="0" err="1" smtClean="0"/>
              <a:t>Rhizopods</a:t>
            </a:r>
            <a:r>
              <a:rPr lang="en-AU" dirty="0" smtClean="0"/>
              <a:t>® to treat primary effluent to a higher quality (reduce nitrogen load) and to reduce overall wastewater volume; (4) storage: the use of the two existing storage ponds including aeration and denitrification; (5) </a:t>
            </a:r>
            <a:r>
              <a:rPr lang="en-AU" dirty="0" err="1" smtClean="0"/>
              <a:t>Rhizopod</a:t>
            </a:r>
            <a:r>
              <a:rPr lang="en-AU" dirty="0" smtClean="0"/>
              <a:t>® batch reactor: to reduce nutrient contaminants to an agreed level for beneficial reuse; and (6) beneficial reuse: the development of an orchard to beneficially reuse treated wastewater.</a:t>
            </a:r>
          </a:p>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24</a:t>
            </a:fld>
            <a:endParaRPr lang="en-AU"/>
          </a:p>
        </p:txBody>
      </p:sp>
    </p:spTree>
    <p:extLst>
      <p:ext uri="{BB962C8B-B14F-4D97-AF65-F5344CB8AC3E}">
        <p14:creationId xmlns:p14="http://schemas.microsoft.com/office/powerpoint/2010/main" val="355490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25</a:t>
            </a:fld>
            <a:endParaRPr lang="en-AU"/>
          </a:p>
        </p:txBody>
      </p:sp>
    </p:spTree>
    <p:extLst>
      <p:ext uri="{BB962C8B-B14F-4D97-AF65-F5344CB8AC3E}">
        <p14:creationId xmlns:p14="http://schemas.microsoft.com/office/powerpoint/2010/main" val="61973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26</a:t>
            </a:fld>
            <a:endParaRPr lang="en-AU"/>
          </a:p>
        </p:txBody>
      </p:sp>
    </p:spTree>
    <p:extLst>
      <p:ext uri="{BB962C8B-B14F-4D97-AF65-F5344CB8AC3E}">
        <p14:creationId xmlns:p14="http://schemas.microsoft.com/office/powerpoint/2010/main" val="1816381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27</a:t>
            </a:fld>
            <a:endParaRPr lang="en-AU"/>
          </a:p>
        </p:txBody>
      </p:sp>
    </p:spTree>
    <p:extLst>
      <p:ext uri="{BB962C8B-B14F-4D97-AF65-F5344CB8AC3E}">
        <p14:creationId xmlns:p14="http://schemas.microsoft.com/office/powerpoint/2010/main" val="1599548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28</a:t>
            </a:fld>
            <a:endParaRPr lang="en-AU"/>
          </a:p>
        </p:txBody>
      </p:sp>
    </p:spTree>
    <p:extLst>
      <p:ext uri="{BB962C8B-B14F-4D97-AF65-F5344CB8AC3E}">
        <p14:creationId xmlns:p14="http://schemas.microsoft.com/office/powerpoint/2010/main" val="15500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2</a:t>
            </a:fld>
            <a:endParaRPr lang="en-AU"/>
          </a:p>
        </p:txBody>
      </p:sp>
    </p:spTree>
    <p:extLst>
      <p:ext uri="{BB962C8B-B14F-4D97-AF65-F5344CB8AC3E}">
        <p14:creationId xmlns:p14="http://schemas.microsoft.com/office/powerpoint/2010/main" val="3482717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29</a:t>
            </a:fld>
            <a:endParaRPr lang="en-AU"/>
          </a:p>
        </p:txBody>
      </p:sp>
    </p:spTree>
    <p:extLst>
      <p:ext uri="{BB962C8B-B14F-4D97-AF65-F5344CB8AC3E}">
        <p14:creationId xmlns:p14="http://schemas.microsoft.com/office/powerpoint/2010/main" val="221559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6</a:t>
            </a:fld>
            <a:endParaRPr lang="en-AU"/>
          </a:p>
        </p:txBody>
      </p:sp>
    </p:spTree>
    <p:extLst>
      <p:ext uri="{BB962C8B-B14F-4D97-AF65-F5344CB8AC3E}">
        <p14:creationId xmlns:p14="http://schemas.microsoft.com/office/powerpoint/2010/main" val="357280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7</a:t>
            </a:fld>
            <a:endParaRPr lang="en-AU"/>
          </a:p>
        </p:txBody>
      </p:sp>
    </p:spTree>
    <p:extLst>
      <p:ext uri="{BB962C8B-B14F-4D97-AF65-F5344CB8AC3E}">
        <p14:creationId xmlns:p14="http://schemas.microsoft.com/office/powerpoint/2010/main" val="4022932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 NSW in 2014, the Independent Pricing and Regulatory Tribunal (IPART) recommended that Sydney Water’s usage and efficiency targets—including those for recycled water supply—be scrapped on the basis that they are unnecessary and costly (i.e. means no new recycling schemes and potential mothballing</a:t>
            </a:r>
            <a:r>
              <a:rPr lang="en-AU" baseline="0" dirty="0" smtClean="0"/>
              <a:t> of existing ones</a:t>
            </a:r>
            <a:r>
              <a:rPr lang="en-AU" dirty="0" smtClean="0"/>
              <a:t>!)</a:t>
            </a:r>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8</a:t>
            </a:fld>
            <a:endParaRPr lang="en-AU"/>
          </a:p>
        </p:txBody>
      </p:sp>
    </p:spTree>
    <p:extLst>
      <p:ext uri="{BB962C8B-B14F-4D97-AF65-F5344CB8AC3E}">
        <p14:creationId xmlns:p14="http://schemas.microsoft.com/office/powerpoint/2010/main" val="357831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9</a:t>
            </a:fld>
            <a:endParaRPr lang="en-AU"/>
          </a:p>
        </p:txBody>
      </p:sp>
    </p:spTree>
    <p:extLst>
      <p:ext uri="{BB962C8B-B14F-4D97-AF65-F5344CB8AC3E}">
        <p14:creationId xmlns:p14="http://schemas.microsoft.com/office/powerpoint/2010/main" val="1121873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Clearly energy is not the ONLY consideration, but it’s interesting to see the operational energy efficiency point in this figure probably</a:t>
            </a:r>
            <a:r>
              <a:rPr lang="en-AU" baseline="0" dirty="0" smtClean="0"/>
              <a:t> sits around 7000 people</a:t>
            </a:r>
            <a:endParaRPr lang="en-AU" dirty="0"/>
          </a:p>
        </p:txBody>
      </p:sp>
      <p:sp>
        <p:nvSpPr>
          <p:cNvPr id="4" name="Slide Number Placeholder 3"/>
          <p:cNvSpPr>
            <a:spLocks noGrp="1"/>
          </p:cNvSpPr>
          <p:nvPr>
            <p:ph type="sldNum" sz="quarter" idx="5"/>
          </p:nvPr>
        </p:nvSpPr>
        <p:spPr/>
        <p:txBody>
          <a:bodyPr/>
          <a:lstStyle/>
          <a:p>
            <a:fld id="{8D09044E-2221-4523-9F87-CA1FF47DD4B0}" type="slidenum">
              <a:rPr lang="en-AU" smtClean="0"/>
              <a:t>11</a:t>
            </a:fld>
            <a:endParaRPr lang="en-AU"/>
          </a:p>
        </p:txBody>
      </p:sp>
    </p:spTree>
    <p:extLst>
      <p:ext uri="{BB962C8B-B14F-4D97-AF65-F5344CB8AC3E}">
        <p14:creationId xmlns:p14="http://schemas.microsoft.com/office/powerpoint/2010/main" val="1034762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highlights the design of the rhizopods and there use.   The centre bottom and right bottom image are of the Bororen Hotel in Queensland at planting of pods and the bamboo 12 months after planting Top two images on the right are a rhizopod system in Aldgate SA and the bottom left image is of a rhizopod system in Mintaro SA.  These systems are over 24 months old and have not required pumping out.  </a:t>
            </a:r>
          </a:p>
        </p:txBody>
      </p:sp>
      <p:sp>
        <p:nvSpPr>
          <p:cNvPr id="4" name="Slide Number Placeholder 3"/>
          <p:cNvSpPr>
            <a:spLocks noGrp="1"/>
          </p:cNvSpPr>
          <p:nvPr>
            <p:ph type="sldNum" sz="quarter" idx="5"/>
          </p:nvPr>
        </p:nvSpPr>
        <p:spPr/>
        <p:txBody>
          <a:bodyPr/>
          <a:lstStyle/>
          <a:p>
            <a:fld id="{8D09044E-2221-4523-9F87-CA1FF47DD4B0}" type="slidenum">
              <a:rPr lang="en-AU" smtClean="0"/>
              <a:t>17</a:t>
            </a:fld>
            <a:endParaRPr lang="en-AU"/>
          </a:p>
        </p:txBody>
      </p:sp>
    </p:spTree>
    <p:extLst>
      <p:ext uri="{BB962C8B-B14F-4D97-AF65-F5344CB8AC3E}">
        <p14:creationId xmlns:p14="http://schemas.microsoft.com/office/powerpoint/2010/main" val="3827412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criteria for the design of the wastewater management system has been established in Phase 1 of the project from information provided by Branford Planning, Mr Ron Forster, Pt Boston Communication Corporation, the SA </a:t>
            </a:r>
            <a:r>
              <a:rPr lang="en-AU" dirty="0" err="1"/>
              <a:t>Dpt</a:t>
            </a:r>
            <a:r>
              <a:rPr lang="en-AU" dirty="0"/>
              <a:t> of Health and the SA EPA.  </a:t>
            </a:r>
          </a:p>
        </p:txBody>
      </p:sp>
      <p:sp>
        <p:nvSpPr>
          <p:cNvPr id="4" name="Slide Number Placeholder 3"/>
          <p:cNvSpPr>
            <a:spLocks noGrp="1"/>
          </p:cNvSpPr>
          <p:nvPr>
            <p:ph type="sldNum" sz="quarter" idx="5"/>
          </p:nvPr>
        </p:nvSpPr>
        <p:spPr/>
        <p:txBody>
          <a:bodyPr/>
          <a:lstStyle/>
          <a:p>
            <a:fld id="{8D09044E-2221-4523-9F87-CA1FF47DD4B0}" type="slidenum">
              <a:rPr lang="en-AU" smtClean="0"/>
              <a:t>18</a:t>
            </a:fld>
            <a:endParaRPr lang="en-AU"/>
          </a:p>
        </p:txBody>
      </p:sp>
    </p:spTree>
    <p:extLst>
      <p:ext uri="{BB962C8B-B14F-4D97-AF65-F5344CB8AC3E}">
        <p14:creationId xmlns:p14="http://schemas.microsoft.com/office/powerpoint/2010/main" val="4248719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5435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458862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53071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94277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301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90428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09689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496546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308264"/>
            <a:ext cx="10160384" cy="793172"/>
          </a:xfrm>
        </p:spPr>
        <p:txBody>
          <a:bodyPr/>
          <a:lstStyle/>
          <a:p>
            <a:r>
              <a:rPr lang="en-US"/>
              <a:t>Click to edit Master title style</a:t>
            </a:r>
            <a:endParaRPr lang="en-US" dirty="0"/>
          </a:p>
        </p:txBody>
      </p:sp>
      <p:sp>
        <p:nvSpPr>
          <p:cNvPr id="3" name="Content Placeholder 2"/>
          <p:cNvSpPr>
            <a:spLocks noGrp="1"/>
          </p:cNvSpPr>
          <p:nvPr>
            <p:ph idx="1" hasCustomPrompt="1"/>
          </p:nvPr>
        </p:nvSpPr>
        <p:spPr>
          <a:xfrm>
            <a:off x="677334" y="1184565"/>
            <a:ext cx="9796702" cy="5278580"/>
          </a:xfrm>
        </p:spPr>
        <p:txBody>
          <a:bodyPr/>
          <a:lstStyle>
            <a:lvl1pPr>
              <a:spcBef>
                <a:spcPts val="800"/>
              </a:spcBef>
              <a:defRPr sz="2400"/>
            </a:lvl1pPr>
            <a:lvl2pPr>
              <a:spcBef>
                <a:spcPts val="800"/>
              </a:spcBef>
              <a:defRPr sz="2000"/>
            </a:lvl2pPr>
            <a:lvl3pPr>
              <a:spcBef>
                <a:spcPts val="800"/>
              </a:spcBef>
              <a:defRPr sz="1600"/>
            </a:lvl3p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11172996" y="6381001"/>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3878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2785810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40134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8" name="Footer Placeholder 7"/>
          <p:cNvSpPr>
            <a:spLocks noGrp="1"/>
          </p:cNvSpPr>
          <p:nvPr>
            <p:ph type="ftr" sz="quarter" idx="11"/>
          </p:nvPr>
        </p:nvSpPr>
        <p:spPr>
          <a:xfrm>
            <a:off x="677334" y="6041362"/>
            <a:ext cx="6297612" cy="365125"/>
          </a:xfrm>
          <a:prstGeom prst="rect">
            <a:avLst/>
          </a:prstGeom>
        </p:spPr>
        <p:txBody>
          <a:bodyPr/>
          <a:lstStyle/>
          <a:p>
            <a:endParaRPr lang="en-AU"/>
          </a:p>
        </p:txBody>
      </p:sp>
      <p:sp>
        <p:nvSpPr>
          <p:cNvPr id="9" name="Slide Number Placeholder 8"/>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160627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4" name="Footer Placeholder 3"/>
          <p:cNvSpPr>
            <a:spLocks noGrp="1"/>
          </p:cNvSpPr>
          <p:nvPr>
            <p:ph type="ftr" sz="quarter" idx="11"/>
          </p:nvPr>
        </p:nvSpPr>
        <p:spPr>
          <a:xfrm>
            <a:off x="677334" y="6041362"/>
            <a:ext cx="6297612" cy="365125"/>
          </a:xfrm>
          <a:prstGeom prst="rect">
            <a:avLst/>
          </a:prstGeom>
        </p:spPr>
        <p:txBody>
          <a:bodyPr/>
          <a:lstStyle/>
          <a:p>
            <a:endParaRPr lang="en-AU"/>
          </a:p>
        </p:txBody>
      </p:sp>
      <p:sp>
        <p:nvSpPr>
          <p:cNvPr id="5" name="Slide Number Placeholder 4"/>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771234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3" name="Footer Placeholder 2"/>
          <p:cNvSpPr>
            <a:spLocks noGrp="1"/>
          </p:cNvSpPr>
          <p:nvPr>
            <p:ph type="ftr" sz="quarter" idx="11"/>
          </p:nvPr>
        </p:nvSpPr>
        <p:spPr>
          <a:xfrm>
            <a:off x="677334" y="6041362"/>
            <a:ext cx="6297612"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05688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Tree>
    <p:extLst>
      <p:ext uri="{BB962C8B-B14F-4D97-AF65-F5344CB8AC3E}">
        <p14:creationId xmlns:p14="http://schemas.microsoft.com/office/powerpoint/2010/main" val="370353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677334" y="6041362"/>
            <a:ext cx="6297612"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590663" y="6041362"/>
            <a:ext cx="683339" cy="365125"/>
          </a:xfrm>
          <a:prstGeom prst="rect">
            <a:avLst/>
          </a:prstGeom>
        </p:spPr>
        <p:txBody>
          <a:bodyPr/>
          <a:lstStyle/>
          <a:p>
            <a:fld id="{4EE3D97C-2FD3-4369-B791-7D7EA10653AE}" type="slidenum">
              <a:rPr lang="en-AU" smtClean="0"/>
              <a:pPr/>
              <a:t>‹#›</a:t>
            </a:fld>
            <a:endParaRPr lang="en-AU"/>
          </a:p>
        </p:txBody>
      </p:sp>
      <p:sp>
        <p:nvSpPr>
          <p:cNvPr id="5" name="Date Placeholder 4"/>
          <p:cNvSpPr>
            <a:spLocks noGrp="1"/>
          </p:cNvSpPr>
          <p:nvPr>
            <p:ph type="dt" sz="half" idx="10"/>
          </p:nvPr>
        </p:nvSpPr>
        <p:spPr>
          <a:xfrm>
            <a:off x="7205133" y="6041362"/>
            <a:ext cx="911939" cy="365125"/>
          </a:xfrm>
          <a:prstGeom prst="rect">
            <a:avLst/>
          </a:prstGeom>
        </p:spPr>
        <p:txBody>
          <a:bodyPr/>
          <a:lstStyle/>
          <a:p>
            <a:fld id="{D4ADD2E9-9863-441D-B828-83FDB7484347}" type="datetimeFigureOut">
              <a:rPr lang="en-AU" smtClean="0"/>
              <a:pPr/>
              <a:t>23/08/2019</a:t>
            </a:fld>
            <a:endParaRPr lang="en-AU"/>
          </a:p>
        </p:txBody>
      </p:sp>
    </p:spTree>
    <p:extLst>
      <p:ext uri="{BB962C8B-B14F-4D97-AF65-F5344CB8AC3E}">
        <p14:creationId xmlns:p14="http://schemas.microsoft.com/office/powerpoint/2010/main" val="355431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3244" y="457198"/>
            <a:ext cx="9998219" cy="734351"/>
          </a:xfrm>
          <a:prstGeom prst="rect">
            <a:avLst/>
          </a:prstGeom>
        </p:spPr>
        <p:txBody>
          <a:bodyPr vert="horz" lIns="91440" tIns="45720" rIns="91440" bIns="45720" rtlCol="0" anchor="t">
            <a:normAutofit/>
          </a:bodyPr>
          <a:lstStyle/>
          <a:p>
            <a:r>
              <a:rPr lang="en-US" dirty="0"/>
              <a:t>What to do when?</a:t>
            </a:r>
          </a:p>
        </p:txBody>
      </p:sp>
      <p:sp>
        <p:nvSpPr>
          <p:cNvPr id="3" name="Text Placeholder 2"/>
          <p:cNvSpPr>
            <a:spLocks noGrp="1"/>
          </p:cNvSpPr>
          <p:nvPr>
            <p:ph type="body" idx="1"/>
          </p:nvPr>
        </p:nvSpPr>
        <p:spPr>
          <a:xfrm>
            <a:off x="677334" y="1361208"/>
            <a:ext cx="9912878" cy="5078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78292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8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800"/>
        </a:spcBef>
        <a:spcAft>
          <a:spcPts val="0"/>
        </a:spcAft>
        <a:buClr>
          <a:schemeClr val="accent1"/>
        </a:buClr>
        <a:buSzPct val="80000"/>
        <a:buFont typeface="Wingdings 3" charset="2"/>
        <a:buChar char=""/>
        <a:defRPr sz="20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8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0CEDCB-4124-4F7E-AF38-633EBE571E2C}"/>
              </a:ext>
            </a:extLst>
          </p:cNvPr>
          <p:cNvSpPr>
            <a:spLocks noGrp="1"/>
          </p:cNvSpPr>
          <p:nvPr>
            <p:ph type="ctrTitle"/>
          </p:nvPr>
        </p:nvSpPr>
        <p:spPr>
          <a:xfrm>
            <a:off x="234078" y="338328"/>
            <a:ext cx="11689698" cy="1888935"/>
          </a:xfrm>
        </p:spPr>
        <p:txBody>
          <a:bodyPr/>
          <a:lstStyle/>
          <a:p>
            <a:pPr algn="ctr"/>
            <a:r>
              <a:rPr lang="en-AU" b="1" i="1" dirty="0">
                <a:solidFill>
                  <a:schemeClr val="accent2">
                    <a:lumMod val="50000"/>
                  </a:schemeClr>
                </a:solidFill>
              </a:rPr>
              <a:t>What happens when </a:t>
            </a:r>
            <a:r>
              <a:rPr lang="en-AU" b="1" i="1" dirty="0" err="1">
                <a:solidFill>
                  <a:schemeClr val="accent2">
                    <a:lumMod val="50000"/>
                  </a:schemeClr>
                </a:solidFill>
              </a:rPr>
              <a:t>sh</a:t>
            </a:r>
            <a:r>
              <a:rPr lang="en-AU" b="1" i="1" dirty="0">
                <a:solidFill>
                  <a:schemeClr val="accent2">
                    <a:lumMod val="50000"/>
                  </a:schemeClr>
                </a:solidFill>
              </a:rPr>
              <a:t>*t happens…</a:t>
            </a:r>
            <a:endParaRPr lang="en-AU" sz="4400" i="1" dirty="0">
              <a:solidFill>
                <a:schemeClr val="accent2">
                  <a:lumMod val="50000"/>
                </a:schemeClr>
              </a:solidFill>
              <a:effectLst>
                <a:outerShdw blurRad="38100" dist="38100" dir="2700000" algn="tl">
                  <a:srgbClr val="000000">
                    <a:alpha val="43137"/>
                  </a:srgbClr>
                </a:outerShdw>
              </a:effectLst>
            </a:endParaRPr>
          </a:p>
        </p:txBody>
      </p:sp>
      <p:sp>
        <p:nvSpPr>
          <p:cNvPr id="3" name="Subtitle 2">
            <a:extLst>
              <a:ext uri="{FF2B5EF4-FFF2-40B4-BE49-F238E27FC236}">
                <a16:creationId xmlns="" xmlns:a16="http://schemas.microsoft.com/office/drawing/2014/main" id="{66B03A27-B631-467D-8C69-69CBB13F7818}"/>
              </a:ext>
            </a:extLst>
          </p:cNvPr>
          <p:cNvSpPr>
            <a:spLocks noGrp="1"/>
          </p:cNvSpPr>
          <p:nvPr>
            <p:ph type="subTitle" idx="1"/>
          </p:nvPr>
        </p:nvSpPr>
        <p:spPr>
          <a:xfrm>
            <a:off x="6510447" y="5970299"/>
            <a:ext cx="5413329" cy="521208"/>
          </a:xfrm>
        </p:spPr>
        <p:txBody>
          <a:bodyPr>
            <a:normAutofit fontScale="25000" lnSpcReduction="20000"/>
          </a:bodyPr>
          <a:lstStyle/>
          <a:p>
            <a:pPr algn="l"/>
            <a:r>
              <a:rPr lang="en-AU" sz="9600" dirty="0"/>
              <a:t>	Jim Kelly: Director, </a:t>
            </a:r>
            <a:r>
              <a:rPr lang="en-AU" sz="9600" dirty="0" err="1"/>
              <a:t>Arris</a:t>
            </a:r>
            <a:r>
              <a:rPr lang="en-AU" sz="9600" dirty="0"/>
              <a:t> Pty </a:t>
            </a:r>
            <a:r>
              <a:rPr lang="en-AU" sz="9600" dirty="0" smtClean="0"/>
              <a:t>Ltd</a:t>
            </a:r>
          </a:p>
          <a:p>
            <a:pPr algn="l"/>
            <a:r>
              <a:rPr lang="en-AU" sz="9600" dirty="0" smtClean="0"/>
              <a:t>Dr Michael Short: UniSA (and </a:t>
            </a:r>
            <a:r>
              <a:rPr lang="en-AU" sz="9600" dirty="0" err="1" smtClean="0"/>
              <a:t>Arris</a:t>
            </a:r>
            <a:r>
              <a:rPr lang="en-AU" sz="9600" dirty="0" smtClean="0"/>
              <a:t>)</a:t>
            </a:r>
            <a:endParaRPr lang="en-AU" sz="9600" dirty="0"/>
          </a:p>
          <a:p>
            <a:pPr algn="l"/>
            <a:r>
              <a:rPr lang="en-AU" sz="2000" dirty="0"/>
              <a:t>	</a:t>
            </a:r>
          </a:p>
          <a:p>
            <a:pPr algn="l"/>
            <a:r>
              <a:rPr lang="en-AU" sz="2000" dirty="0"/>
              <a:t>	</a:t>
            </a:r>
          </a:p>
          <a:p>
            <a:pPr algn="l"/>
            <a:endParaRPr lang="en-AU" sz="2000" dirty="0">
              <a:solidFill>
                <a:schemeClr val="accent2"/>
              </a:solidFill>
            </a:endParaRPr>
          </a:p>
        </p:txBody>
      </p:sp>
      <p:sp>
        <p:nvSpPr>
          <p:cNvPr id="4" name="TextBox 3">
            <a:extLst>
              <a:ext uri="{FF2B5EF4-FFF2-40B4-BE49-F238E27FC236}">
                <a16:creationId xmlns="" xmlns:a16="http://schemas.microsoft.com/office/drawing/2014/main" id="{29AD5E76-DE6E-4321-B4EB-A4AD7E4C725E}"/>
              </a:ext>
            </a:extLst>
          </p:cNvPr>
          <p:cNvSpPr txBox="1"/>
          <p:nvPr/>
        </p:nvSpPr>
        <p:spPr>
          <a:xfrm>
            <a:off x="1563624" y="3533139"/>
            <a:ext cx="9704832" cy="2123658"/>
          </a:xfrm>
          <a:prstGeom prst="rect">
            <a:avLst/>
          </a:prstGeom>
          <a:noFill/>
        </p:spPr>
        <p:txBody>
          <a:bodyPr wrap="square" rtlCol="0">
            <a:spAutoFit/>
          </a:bodyPr>
          <a:lstStyle/>
          <a:p>
            <a:r>
              <a:rPr lang="en-AU" sz="2800" b="1" dirty="0">
                <a:solidFill>
                  <a:srgbClr val="058C3C"/>
                </a:solidFill>
              </a:rPr>
              <a:t>Regional problems and local solutions: collaboration and capacity building in regional South Australian CWMS</a:t>
            </a:r>
          </a:p>
          <a:p>
            <a:endParaRPr lang="en-AU" sz="2800" b="1" dirty="0">
              <a:solidFill>
                <a:srgbClr val="058C3C"/>
              </a:solidFill>
            </a:endParaRPr>
          </a:p>
          <a:p>
            <a:r>
              <a:rPr lang="en-AU" sz="2400" b="1" dirty="0">
                <a:solidFill>
                  <a:srgbClr val="058C3C"/>
                </a:solidFill>
              </a:rPr>
              <a:t>Conference, Flinders Motel, Port Pirie, 22–23 August 2019; LEGATUS Group</a:t>
            </a:r>
          </a:p>
        </p:txBody>
      </p:sp>
      <p:pic>
        <p:nvPicPr>
          <p:cNvPr id="9" name="Picture 8" descr="S:\ARRIS Documents\Logo\Arris logo\Arris logoCMYK.jpg">
            <a:extLst>
              <a:ext uri="{FF2B5EF4-FFF2-40B4-BE49-F238E27FC236}">
                <a16:creationId xmlns="" xmlns:a16="http://schemas.microsoft.com/office/drawing/2014/main" id="{2D7E7801-5E06-413B-A94F-AE54EC062A7E}"/>
              </a:ext>
            </a:extLst>
          </p:cNvPr>
          <p:cNvPicPr>
            <a:picLocks noChangeAspect="1"/>
          </p:cNvPicPr>
          <p:nvPr/>
        </p:nvPicPr>
        <p:blipFill>
          <a:blip r:embed="rId4"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a:fillRect/>
          </a:stretch>
        </p:blipFill>
        <p:spPr bwMode="auto">
          <a:xfrm>
            <a:off x="360983" y="5723998"/>
            <a:ext cx="1373317" cy="1013810"/>
          </a:xfrm>
          <a:prstGeom prst="rect">
            <a:avLst/>
          </a:prstGeom>
          <a:noFill/>
          <a:ln w="9525">
            <a:noFill/>
            <a:miter lim="800000"/>
            <a:headEnd/>
            <a:tailEnd/>
          </a:ln>
        </p:spPr>
      </p:pic>
    </p:spTree>
    <p:extLst>
      <p:ext uri="{BB962C8B-B14F-4D97-AF65-F5344CB8AC3E}">
        <p14:creationId xmlns:p14="http://schemas.microsoft.com/office/powerpoint/2010/main" val="3361986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6200AB-864F-4C9C-8408-655431250ED2}"/>
              </a:ext>
            </a:extLst>
          </p:cNvPr>
          <p:cNvSpPr>
            <a:spLocks noGrp="1"/>
          </p:cNvSpPr>
          <p:nvPr>
            <p:ph type="title"/>
          </p:nvPr>
        </p:nvSpPr>
        <p:spPr/>
        <p:txBody>
          <a:bodyPr/>
          <a:lstStyle/>
          <a:p>
            <a:r>
              <a:rPr lang="en-AU" dirty="0" smtClean="0">
                <a:solidFill>
                  <a:schemeClr val="accent2">
                    <a:lumMod val="75000"/>
                  </a:schemeClr>
                </a:solidFill>
              </a:rPr>
              <a:t>Wastewater Management </a:t>
            </a:r>
            <a:r>
              <a:rPr lang="en-AU" dirty="0" smtClean="0">
                <a:solidFill>
                  <a:schemeClr val="accent2">
                    <a:lumMod val="75000"/>
                  </a:schemeClr>
                </a:solidFill>
              </a:rPr>
              <a:t>Tools – CWMS</a:t>
            </a:r>
            <a:endParaRPr lang="en-AU" dirty="0">
              <a:solidFill>
                <a:schemeClr val="accent2">
                  <a:lumMod val="75000"/>
                </a:schemeClr>
              </a:solidFill>
            </a:endParaRPr>
          </a:p>
        </p:txBody>
      </p:sp>
      <p:sp>
        <p:nvSpPr>
          <p:cNvPr id="3" name="Content Placeholder 2">
            <a:extLst>
              <a:ext uri="{FF2B5EF4-FFF2-40B4-BE49-F238E27FC236}">
                <a16:creationId xmlns="" xmlns:a16="http://schemas.microsoft.com/office/drawing/2014/main" id="{3576DD4B-46C4-43AF-BF60-4BA019B6273A}"/>
              </a:ext>
            </a:extLst>
          </p:cNvPr>
          <p:cNvSpPr>
            <a:spLocks noGrp="1"/>
          </p:cNvSpPr>
          <p:nvPr>
            <p:ph idx="1"/>
          </p:nvPr>
        </p:nvSpPr>
        <p:spPr>
          <a:xfrm>
            <a:off x="677334" y="1184565"/>
            <a:ext cx="9796702" cy="5406358"/>
          </a:xfrm>
        </p:spPr>
        <p:txBody>
          <a:bodyPr/>
          <a:lstStyle/>
          <a:p>
            <a:r>
              <a:rPr lang="en-AU" dirty="0"/>
              <a:t>Conventional CWMS – primary/secondary treatment, collection infrastructure, treatment and disposal</a:t>
            </a:r>
          </a:p>
          <a:p>
            <a:r>
              <a:rPr lang="en-AU" dirty="0"/>
              <a:t>Advantages</a:t>
            </a:r>
          </a:p>
          <a:p>
            <a:pPr lvl="1"/>
            <a:r>
              <a:rPr lang="en-AU" dirty="0"/>
              <a:t>Proven </a:t>
            </a:r>
            <a:r>
              <a:rPr lang="en-AU" dirty="0" smtClean="0"/>
              <a:t>technology </a:t>
            </a:r>
            <a:endParaRPr lang="en-AU" dirty="0"/>
          </a:p>
          <a:p>
            <a:pPr lvl="1"/>
            <a:r>
              <a:rPr lang="en-AU" dirty="0"/>
              <a:t>Good environmental outcomes</a:t>
            </a:r>
          </a:p>
          <a:p>
            <a:r>
              <a:rPr lang="en-AU" dirty="0"/>
              <a:t>Disadvantages</a:t>
            </a:r>
          </a:p>
          <a:p>
            <a:pPr lvl="1"/>
            <a:r>
              <a:rPr lang="en-AU" dirty="0"/>
              <a:t>High up front </a:t>
            </a:r>
            <a:r>
              <a:rPr lang="en-AU" dirty="0" smtClean="0"/>
              <a:t>CAPEX and ongoing OPEX</a:t>
            </a:r>
            <a:endParaRPr lang="en-AU" dirty="0"/>
          </a:p>
          <a:p>
            <a:pPr lvl="1"/>
            <a:r>
              <a:rPr lang="en-AU" dirty="0"/>
              <a:t>Low </a:t>
            </a:r>
            <a:r>
              <a:rPr lang="en-AU" dirty="0" smtClean="0"/>
              <a:t>scalability</a:t>
            </a:r>
            <a:endParaRPr lang="en-AU" dirty="0"/>
          </a:p>
          <a:p>
            <a:pPr lvl="1"/>
            <a:r>
              <a:rPr lang="en-AU" dirty="0"/>
              <a:t>Problematic in high rainfall environments</a:t>
            </a:r>
          </a:p>
          <a:p>
            <a:pPr lvl="1"/>
            <a:r>
              <a:rPr lang="en-AU" dirty="0"/>
              <a:t>Potential odour </a:t>
            </a:r>
            <a:r>
              <a:rPr lang="en-AU" dirty="0" smtClean="0"/>
              <a:t>issues</a:t>
            </a:r>
            <a:endParaRPr lang="en-AU" dirty="0"/>
          </a:p>
        </p:txBody>
      </p:sp>
      <p:sp>
        <p:nvSpPr>
          <p:cNvPr id="4" name="Slide Number Placeholder 3">
            <a:extLst>
              <a:ext uri="{FF2B5EF4-FFF2-40B4-BE49-F238E27FC236}">
                <a16:creationId xmlns="" xmlns:a16="http://schemas.microsoft.com/office/drawing/2014/main" id="{857C2702-11C6-4EA2-B069-259BCBFABCE5}"/>
              </a:ext>
            </a:extLst>
          </p:cNvPr>
          <p:cNvSpPr>
            <a:spLocks noGrp="1"/>
          </p:cNvSpPr>
          <p:nvPr>
            <p:ph type="sldNum" sz="quarter" idx="12"/>
          </p:nvPr>
        </p:nvSpPr>
        <p:spPr/>
        <p:txBody>
          <a:bodyPr/>
          <a:lstStyle/>
          <a:p>
            <a:fld id="{4EE3D97C-2FD3-4369-B791-7D7EA10653AE}" type="slidenum">
              <a:rPr lang="en-AU" smtClean="0"/>
              <a:pPr/>
              <a:t>10</a:t>
            </a:fld>
            <a:endParaRPr lang="en-AU"/>
          </a:p>
        </p:txBody>
      </p:sp>
    </p:spTree>
    <p:extLst>
      <p:ext uri="{BB962C8B-B14F-4D97-AF65-F5344CB8AC3E}">
        <p14:creationId xmlns:p14="http://schemas.microsoft.com/office/powerpoint/2010/main" val="406600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387298"/>
            <a:ext cx="10837332" cy="1320800"/>
          </a:xfrm>
        </p:spPr>
        <p:txBody>
          <a:bodyPr/>
          <a:lstStyle/>
          <a:p>
            <a:r>
              <a:rPr lang="en-AU" dirty="0">
                <a:solidFill>
                  <a:schemeClr val="accent2">
                    <a:lumMod val="75000"/>
                  </a:schemeClr>
                </a:solidFill>
              </a:rPr>
              <a:t>Thresholds for </a:t>
            </a:r>
            <a:r>
              <a:rPr lang="en-AU" dirty="0" smtClean="0">
                <a:solidFill>
                  <a:schemeClr val="accent2">
                    <a:lumMod val="75000"/>
                  </a:schemeClr>
                </a:solidFill>
              </a:rPr>
              <a:t>WWTP centralisation</a:t>
            </a:r>
            <a:endParaRPr lang="en-AU" dirty="0">
              <a:solidFill>
                <a:schemeClr val="accent2">
                  <a:lumMod val="75000"/>
                </a:schemeClr>
              </a:solidFill>
            </a:endParaRP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3" y="1242567"/>
            <a:ext cx="8804124" cy="1718347"/>
          </a:xfrm>
        </p:spPr>
        <p:txBody>
          <a:bodyPr>
            <a:normAutofit fontScale="85000" lnSpcReduction="20000"/>
          </a:bodyPr>
          <a:lstStyle/>
          <a:p>
            <a:pPr lvl="1"/>
            <a:r>
              <a:rPr lang="en-AU" sz="2800" dirty="0"/>
              <a:t>At what point </a:t>
            </a:r>
            <a:r>
              <a:rPr lang="en-AU" sz="2800" dirty="0" smtClean="0"/>
              <a:t>do </a:t>
            </a:r>
            <a:r>
              <a:rPr lang="en-AU" sz="2800" dirty="0"/>
              <a:t>centralised </a:t>
            </a:r>
            <a:r>
              <a:rPr lang="en-AU" sz="2800" dirty="0" smtClean="0"/>
              <a:t>WWTPs make </a:t>
            </a:r>
            <a:r>
              <a:rPr lang="en-AU" sz="2800" dirty="0"/>
              <a:t>sense?</a:t>
            </a:r>
          </a:p>
          <a:p>
            <a:pPr lvl="1"/>
            <a:r>
              <a:rPr lang="en-AU" sz="2800" dirty="0"/>
              <a:t>Taking a </a:t>
            </a:r>
            <a:r>
              <a:rPr lang="en-AU" sz="2800" u="sng" dirty="0"/>
              <a:t>solely</a:t>
            </a:r>
            <a:r>
              <a:rPr lang="en-AU" sz="2800" dirty="0"/>
              <a:t> energy efficiency perspective, it’s only at population size of 5,000-10,000+ that WWTPs become energy-efficient (‘economies of scale’ effects, process/ equipment efficiencies)</a:t>
            </a:r>
          </a:p>
        </p:txBody>
      </p:sp>
      <p:grpSp>
        <p:nvGrpSpPr>
          <p:cNvPr id="4" name="Group 3"/>
          <p:cNvGrpSpPr/>
          <p:nvPr/>
        </p:nvGrpSpPr>
        <p:grpSpPr>
          <a:xfrm>
            <a:off x="2574758" y="3048001"/>
            <a:ext cx="5796356" cy="3725778"/>
            <a:chOff x="3649362" y="3764692"/>
            <a:chExt cx="4390833" cy="264495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9362" y="3764692"/>
              <a:ext cx="4390833" cy="2644954"/>
            </a:xfrm>
            <a:prstGeom prst="rect">
              <a:avLst/>
            </a:prstGeom>
          </p:spPr>
        </p:pic>
        <p:sp>
          <p:nvSpPr>
            <p:cNvPr id="6" name="Rectangle 5"/>
            <p:cNvSpPr/>
            <p:nvPr/>
          </p:nvSpPr>
          <p:spPr>
            <a:xfrm>
              <a:off x="6384324" y="5189838"/>
              <a:ext cx="1235676" cy="3130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7" name="Slide Number Placeholder 6">
            <a:extLst>
              <a:ext uri="{FF2B5EF4-FFF2-40B4-BE49-F238E27FC236}">
                <a16:creationId xmlns="" xmlns:a16="http://schemas.microsoft.com/office/drawing/2014/main" id="{DD884524-7D29-4892-A225-6C0A8F23A632}"/>
              </a:ext>
            </a:extLst>
          </p:cNvPr>
          <p:cNvSpPr>
            <a:spLocks noGrp="1"/>
          </p:cNvSpPr>
          <p:nvPr>
            <p:ph type="sldNum" sz="quarter" idx="12"/>
          </p:nvPr>
        </p:nvSpPr>
        <p:spPr/>
        <p:txBody>
          <a:bodyPr/>
          <a:lstStyle/>
          <a:p>
            <a:fld id="{4EE3D97C-2FD3-4369-B791-7D7EA10653AE}" type="slidenum">
              <a:rPr lang="en-AU" smtClean="0"/>
              <a:pPr/>
              <a:t>11</a:t>
            </a:fld>
            <a:endParaRPr lang="en-AU"/>
          </a:p>
        </p:txBody>
      </p:sp>
    </p:spTree>
    <p:extLst>
      <p:ext uri="{BB962C8B-B14F-4D97-AF65-F5344CB8AC3E}">
        <p14:creationId xmlns:p14="http://schemas.microsoft.com/office/powerpoint/2010/main" val="2853048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839A68-1CE3-44E9-B9EC-2D392812E4E9}"/>
              </a:ext>
            </a:extLst>
          </p:cNvPr>
          <p:cNvSpPr>
            <a:spLocks noGrp="1"/>
          </p:cNvSpPr>
          <p:nvPr>
            <p:ph type="title"/>
          </p:nvPr>
        </p:nvSpPr>
        <p:spPr>
          <a:xfrm>
            <a:off x="677334" y="308264"/>
            <a:ext cx="10495662" cy="793172"/>
          </a:xfrm>
        </p:spPr>
        <p:txBody>
          <a:bodyPr>
            <a:normAutofit fontScale="90000"/>
          </a:bodyPr>
          <a:lstStyle/>
          <a:p>
            <a:r>
              <a:rPr lang="en-AU" dirty="0">
                <a:solidFill>
                  <a:schemeClr val="accent2">
                    <a:lumMod val="75000"/>
                  </a:schemeClr>
                </a:solidFill>
              </a:rPr>
              <a:t>Wastewater Management </a:t>
            </a:r>
            <a:r>
              <a:rPr lang="en-AU" dirty="0">
                <a:solidFill>
                  <a:schemeClr val="accent2">
                    <a:lumMod val="75000"/>
                  </a:schemeClr>
                </a:solidFill>
              </a:rPr>
              <a:t>Tools - Soil Based Solutions</a:t>
            </a:r>
          </a:p>
        </p:txBody>
      </p:sp>
      <p:sp>
        <p:nvSpPr>
          <p:cNvPr id="3" name="Content Placeholder 2">
            <a:extLst>
              <a:ext uri="{FF2B5EF4-FFF2-40B4-BE49-F238E27FC236}">
                <a16:creationId xmlns="" xmlns:a16="http://schemas.microsoft.com/office/drawing/2014/main" id="{21726CB3-5B3C-48C5-84FC-0D90138B25DA}"/>
              </a:ext>
            </a:extLst>
          </p:cNvPr>
          <p:cNvSpPr>
            <a:spLocks noGrp="1"/>
          </p:cNvSpPr>
          <p:nvPr>
            <p:ph idx="1"/>
          </p:nvPr>
        </p:nvSpPr>
        <p:spPr>
          <a:xfrm>
            <a:off x="677334" y="1184564"/>
            <a:ext cx="9796702" cy="5673436"/>
          </a:xfrm>
        </p:spPr>
        <p:txBody>
          <a:bodyPr>
            <a:normAutofit/>
          </a:bodyPr>
          <a:lstStyle/>
          <a:p>
            <a:r>
              <a:rPr lang="en-AU" dirty="0"/>
              <a:t>There are a wide range of soil based management tools </a:t>
            </a:r>
          </a:p>
          <a:p>
            <a:pPr lvl="1"/>
            <a:r>
              <a:rPr lang="en-AU" dirty="0"/>
              <a:t>Can offer both treatment and disposal solutions</a:t>
            </a:r>
          </a:p>
          <a:p>
            <a:r>
              <a:rPr lang="en-AU" dirty="0"/>
              <a:t>Advantages</a:t>
            </a:r>
          </a:p>
          <a:p>
            <a:pPr lvl="1"/>
            <a:r>
              <a:rPr lang="en-AU" dirty="0"/>
              <a:t>Require low up front treatment – generally passive </a:t>
            </a:r>
          </a:p>
          <a:p>
            <a:pPr lvl="1"/>
            <a:r>
              <a:rPr lang="en-AU" dirty="0"/>
              <a:t>Lower upfront cost </a:t>
            </a:r>
          </a:p>
          <a:p>
            <a:pPr lvl="1"/>
            <a:r>
              <a:rPr lang="en-AU" dirty="0"/>
              <a:t>Highly scalable if wastewater production increases over time </a:t>
            </a:r>
          </a:p>
          <a:p>
            <a:pPr lvl="1"/>
            <a:r>
              <a:rPr lang="en-AU" dirty="0"/>
              <a:t>Very resilient </a:t>
            </a:r>
            <a:r>
              <a:rPr lang="en-AU" dirty="0" smtClean="0"/>
              <a:t>to shock / intermittent loads</a:t>
            </a:r>
            <a:endParaRPr lang="en-AU" dirty="0"/>
          </a:p>
          <a:p>
            <a:pPr lvl="1"/>
            <a:r>
              <a:rPr lang="en-AU" dirty="0"/>
              <a:t>No </a:t>
            </a:r>
            <a:r>
              <a:rPr lang="en-AU" dirty="0" smtClean="0"/>
              <a:t>odour, low/zero energy</a:t>
            </a:r>
            <a:endParaRPr lang="en-AU" dirty="0"/>
          </a:p>
          <a:p>
            <a:pPr lvl="1"/>
            <a:r>
              <a:rPr lang="en-AU" dirty="0" smtClean="0"/>
              <a:t>Can </a:t>
            </a:r>
            <a:r>
              <a:rPr lang="en-AU" dirty="0"/>
              <a:t>be linked to beneficial reuse outcomes </a:t>
            </a:r>
          </a:p>
          <a:p>
            <a:r>
              <a:rPr lang="en-AU" dirty="0"/>
              <a:t>Disadvantages</a:t>
            </a:r>
          </a:p>
          <a:p>
            <a:pPr lvl="1"/>
            <a:r>
              <a:rPr lang="en-AU" dirty="0"/>
              <a:t>Environmental discharges need to be accounted for – H</a:t>
            </a:r>
            <a:r>
              <a:rPr lang="en-AU" baseline="-25000" dirty="0"/>
              <a:t>2</a:t>
            </a:r>
            <a:r>
              <a:rPr lang="en-AU" dirty="0"/>
              <a:t>O, nutrients, pathogens </a:t>
            </a:r>
          </a:p>
          <a:p>
            <a:pPr lvl="1"/>
            <a:r>
              <a:rPr lang="en-AU" dirty="0"/>
              <a:t>Technology </a:t>
            </a:r>
            <a:r>
              <a:rPr lang="en-AU" dirty="0" smtClean="0"/>
              <a:t>type/use </a:t>
            </a:r>
            <a:r>
              <a:rPr lang="en-AU" dirty="0"/>
              <a:t>is dependent on receiving </a:t>
            </a:r>
            <a:r>
              <a:rPr lang="en-AU" dirty="0" smtClean="0"/>
              <a:t>environment</a:t>
            </a:r>
            <a:endParaRPr lang="en-AU" dirty="0"/>
          </a:p>
          <a:p>
            <a:pPr lvl="1"/>
            <a:endParaRPr lang="en-AU" dirty="0"/>
          </a:p>
        </p:txBody>
      </p:sp>
      <p:sp>
        <p:nvSpPr>
          <p:cNvPr id="4" name="Slide Number Placeholder 3">
            <a:extLst>
              <a:ext uri="{FF2B5EF4-FFF2-40B4-BE49-F238E27FC236}">
                <a16:creationId xmlns="" xmlns:a16="http://schemas.microsoft.com/office/drawing/2014/main" id="{0B7C9946-D7A3-403E-800A-6A6EAD1F71B5}"/>
              </a:ext>
            </a:extLst>
          </p:cNvPr>
          <p:cNvSpPr>
            <a:spLocks noGrp="1"/>
          </p:cNvSpPr>
          <p:nvPr>
            <p:ph type="sldNum" sz="quarter" idx="12"/>
          </p:nvPr>
        </p:nvSpPr>
        <p:spPr/>
        <p:txBody>
          <a:bodyPr/>
          <a:lstStyle/>
          <a:p>
            <a:fld id="{4EE3D97C-2FD3-4369-B791-7D7EA10653AE}" type="slidenum">
              <a:rPr lang="en-AU" smtClean="0"/>
              <a:pPr/>
              <a:t>12</a:t>
            </a:fld>
            <a:endParaRPr lang="en-AU"/>
          </a:p>
        </p:txBody>
      </p:sp>
    </p:spTree>
    <p:extLst>
      <p:ext uri="{BB962C8B-B14F-4D97-AF65-F5344CB8AC3E}">
        <p14:creationId xmlns:p14="http://schemas.microsoft.com/office/powerpoint/2010/main" val="1849410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839A68-1CE3-44E9-B9EC-2D392812E4E9}"/>
              </a:ext>
            </a:extLst>
          </p:cNvPr>
          <p:cNvSpPr>
            <a:spLocks noGrp="1"/>
          </p:cNvSpPr>
          <p:nvPr>
            <p:ph type="title"/>
          </p:nvPr>
        </p:nvSpPr>
        <p:spPr>
          <a:xfrm>
            <a:off x="677334" y="308264"/>
            <a:ext cx="10495662" cy="793172"/>
          </a:xfrm>
        </p:spPr>
        <p:txBody>
          <a:bodyPr>
            <a:normAutofit fontScale="90000"/>
          </a:bodyPr>
          <a:lstStyle/>
          <a:p>
            <a:r>
              <a:rPr lang="en-AU" dirty="0">
                <a:solidFill>
                  <a:schemeClr val="accent2">
                    <a:lumMod val="75000"/>
                  </a:schemeClr>
                </a:solidFill>
              </a:rPr>
              <a:t>Wastewater Management </a:t>
            </a:r>
            <a:r>
              <a:rPr lang="en-AU" dirty="0">
                <a:solidFill>
                  <a:schemeClr val="accent2">
                    <a:lumMod val="75000"/>
                  </a:schemeClr>
                </a:solidFill>
              </a:rPr>
              <a:t>Tools - Soil Based Solutions</a:t>
            </a:r>
          </a:p>
        </p:txBody>
      </p:sp>
      <p:sp>
        <p:nvSpPr>
          <p:cNvPr id="3" name="Content Placeholder 2">
            <a:extLst>
              <a:ext uri="{FF2B5EF4-FFF2-40B4-BE49-F238E27FC236}">
                <a16:creationId xmlns="" xmlns:a16="http://schemas.microsoft.com/office/drawing/2014/main" id="{21726CB3-5B3C-48C5-84FC-0D90138B25DA}"/>
              </a:ext>
            </a:extLst>
          </p:cNvPr>
          <p:cNvSpPr>
            <a:spLocks noGrp="1"/>
          </p:cNvSpPr>
          <p:nvPr>
            <p:ph idx="1"/>
          </p:nvPr>
        </p:nvSpPr>
        <p:spPr>
          <a:xfrm>
            <a:off x="677334" y="1184564"/>
            <a:ext cx="9796702" cy="5673436"/>
          </a:xfrm>
        </p:spPr>
        <p:txBody>
          <a:bodyPr>
            <a:normAutofit/>
          </a:bodyPr>
          <a:lstStyle/>
          <a:p>
            <a:r>
              <a:rPr lang="en-AU" dirty="0" smtClean="0"/>
              <a:t>Wide </a:t>
            </a:r>
            <a:r>
              <a:rPr lang="en-AU" dirty="0"/>
              <a:t>range of soil based </a:t>
            </a:r>
            <a:r>
              <a:rPr lang="en-AU" dirty="0" smtClean="0"/>
              <a:t>management </a:t>
            </a:r>
            <a:r>
              <a:rPr lang="en-AU" dirty="0"/>
              <a:t>tools </a:t>
            </a:r>
          </a:p>
          <a:p>
            <a:pPr lvl="1"/>
            <a:r>
              <a:rPr lang="en-AU" dirty="0"/>
              <a:t>Can offer both treatment and disposal solutions</a:t>
            </a:r>
          </a:p>
          <a:p>
            <a:r>
              <a:rPr lang="en-AU" dirty="0"/>
              <a:t>Irrigation </a:t>
            </a:r>
          </a:p>
          <a:p>
            <a:pPr lvl="1"/>
            <a:r>
              <a:rPr lang="en-AU" dirty="0"/>
              <a:t>Requires secondary treatment with disinfection </a:t>
            </a:r>
          </a:p>
          <a:p>
            <a:pPr lvl="1"/>
            <a:r>
              <a:rPr lang="en-AU" dirty="0"/>
              <a:t>Has </a:t>
            </a:r>
            <a:r>
              <a:rPr lang="en-AU" dirty="0" smtClean="0"/>
              <a:t>largest </a:t>
            </a:r>
            <a:r>
              <a:rPr lang="en-AU" dirty="0"/>
              <a:t>footprint requirement </a:t>
            </a:r>
          </a:p>
          <a:p>
            <a:pPr lvl="1"/>
            <a:r>
              <a:rPr lang="en-AU" dirty="0"/>
              <a:t>Lowest installation </a:t>
            </a:r>
            <a:r>
              <a:rPr lang="en-AU" dirty="0" smtClean="0"/>
              <a:t>cost</a:t>
            </a:r>
            <a:endParaRPr lang="en-AU" dirty="0"/>
          </a:p>
          <a:p>
            <a:r>
              <a:rPr lang="en-AU" dirty="0"/>
              <a:t>LPED</a:t>
            </a:r>
          </a:p>
          <a:p>
            <a:pPr lvl="1"/>
            <a:r>
              <a:rPr lang="en-AU" dirty="0"/>
              <a:t>Intermittent pressure dosing </a:t>
            </a:r>
            <a:r>
              <a:rPr lang="en-AU" dirty="0" smtClean="0"/>
              <a:t>enhancing </a:t>
            </a:r>
            <a:r>
              <a:rPr lang="en-AU" dirty="0"/>
              <a:t>infiltration and system life </a:t>
            </a:r>
          </a:p>
          <a:p>
            <a:pPr lvl="1"/>
            <a:r>
              <a:rPr lang="en-AU" dirty="0"/>
              <a:t>Requires only primary treatment (low </a:t>
            </a:r>
            <a:r>
              <a:rPr lang="en-AU" dirty="0" smtClean="0"/>
              <a:t>CAPEX and OPEX); low clogging potential with controlled intermittent dosing (wetting–drying cycles)</a:t>
            </a:r>
            <a:endParaRPr lang="en-AU" dirty="0"/>
          </a:p>
          <a:p>
            <a:pPr lvl="1"/>
            <a:r>
              <a:rPr lang="en-AU" dirty="0"/>
              <a:t>Reduced </a:t>
            </a:r>
            <a:r>
              <a:rPr lang="en-AU" dirty="0" smtClean="0"/>
              <a:t>footprint; </a:t>
            </a:r>
            <a:r>
              <a:rPr lang="en-AU" dirty="0"/>
              <a:t>lower footprint can be achieved with secondary treated </a:t>
            </a:r>
            <a:r>
              <a:rPr lang="en-AU" dirty="0" smtClean="0"/>
              <a:t>effluent</a:t>
            </a:r>
            <a:endParaRPr lang="en-AU" dirty="0"/>
          </a:p>
          <a:p>
            <a:pPr lvl="1"/>
            <a:endParaRPr lang="en-AU" dirty="0"/>
          </a:p>
        </p:txBody>
      </p:sp>
      <p:sp>
        <p:nvSpPr>
          <p:cNvPr id="4" name="Slide Number Placeholder 3">
            <a:extLst>
              <a:ext uri="{FF2B5EF4-FFF2-40B4-BE49-F238E27FC236}">
                <a16:creationId xmlns="" xmlns:a16="http://schemas.microsoft.com/office/drawing/2014/main" id="{0B7C9946-D7A3-403E-800A-6A6EAD1F71B5}"/>
              </a:ext>
            </a:extLst>
          </p:cNvPr>
          <p:cNvSpPr>
            <a:spLocks noGrp="1"/>
          </p:cNvSpPr>
          <p:nvPr>
            <p:ph type="sldNum" sz="quarter" idx="12"/>
          </p:nvPr>
        </p:nvSpPr>
        <p:spPr/>
        <p:txBody>
          <a:bodyPr/>
          <a:lstStyle/>
          <a:p>
            <a:fld id="{4EE3D97C-2FD3-4369-B791-7D7EA10653AE}" type="slidenum">
              <a:rPr lang="en-AU" smtClean="0"/>
              <a:pPr/>
              <a:t>13</a:t>
            </a:fld>
            <a:endParaRPr lang="en-AU"/>
          </a:p>
        </p:txBody>
      </p:sp>
    </p:spTree>
    <p:extLst>
      <p:ext uri="{BB962C8B-B14F-4D97-AF65-F5344CB8AC3E}">
        <p14:creationId xmlns:p14="http://schemas.microsoft.com/office/powerpoint/2010/main" val="3827141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AB76DBD-78A2-4BA3-B810-0DB43F4EE06B}"/>
              </a:ext>
            </a:extLst>
          </p:cNvPr>
          <p:cNvPicPr>
            <a:picLocks noChangeAspect="1"/>
          </p:cNvPicPr>
          <p:nvPr/>
        </p:nvPicPr>
        <p:blipFill>
          <a:blip r:embed="rId2"/>
          <a:stretch>
            <a:fillRect/>
          </a:stretch>
        </p:blipFill>
        <p:spPr>
          <a:xfrm>
            <a:off x="3078178" y="3129618"/>
            <a:ext cx="9113821" cy="3728381"/>
          </a:xfrm>
          <a:prstGeom prst="rect">
            <a:avLst/>
          </a:prstGeom>
        </p:spPr>
      </p:pic>
      <p:sp>
        <p:nvSpPr>
          <p:cNvPr id="2" name="Title 1">
            <a:extLst>
              <a:ext uri="{FF2B5EF4-FFF2-40B4-BE49-F238E27FC236}">
                <a16:creationId xmlns="" xmlns:a16="http://schemas.microsoft.com/office/drawing/2014/main" id="{D8839A68-1CE3-44E9-B9EC-2D392812E4E9}"/>
              </a:ext>
            </a:extLst>
          </p:cNvPr>
          <p:cNvSpPr>
            <a:spLocks noGrp="1"/>
          </p:cNvSpPr>
          <p:nvPr>
            <p:ph type="title"/>
          </p:nvPr>
        </p:nvSpPr>
        <p:spPr>
          <a:xfrm>
            <a:off x="677334" y="308264"/>
            <a:ext cx="10495662" cy="793172"/>
          </a:xfrm>
        </p:spPr>
        <p:txBody>
          <a:bodyPr>
            <a:normAutofit fontScale="90000"/>
          </a:bodyPr>
          <a:lstStyle/>
          <a:p>
            <a:r>
              <a:rPr lang="en-AU" dirty="0">
                <a:solidFill>
                  <a:schemeClr val="accent2">
                    <a:lumMod val="75000"/>
                  </a:schemeClr>
                </a:solidFill>
              </a:rPr>
              <a:t>Wastewater Management </a:t>
            </a:r>
            <a:r>
              <a:rPr lang="en-AU" dirty="0">
                <a:solidFill>
                  <a:schemeClr val="accent2">
                    <a:lumMod val="75000"/>
                  </a:schemeClr>
                </a:solidFill>
              </a:rPr>
              <a:t>Tools - Soil Based Solutions</a:t>
            </a:r>
          </a:p>
        </p:txBody>
      </p:sp>
      <p:sp>
        <p:nvSpPr>
          <p:cNvPr id="3" name="Content Placeholder 2">
            <a:extLst>
              <a:ext uri="{FF2B5EF4-FFF2-40B4-BE49-F238E27FC236}">
                <a16:creationId xmlns="" xmlns:a16="http://schemas.microsoft.com/office/drawing/2014/main" id="{21726CB3-5B3C-48C5-84FC-0D90138B25DA}"/>
              </a:ext>
            </a:extLst>
          </p:cNvPr>
          <p:cNvSpPr>
            <a:spLocks noGrp="1"/>
          </p:cNvSpPr>
          <p:nvPr>
            <p:ph idx="1"/>
          </p:nvPr>
        </p:nvSpPr>
        <p:spPr>
          <a:xfrm>
            <a:off x="677334" y="1184564"/>
            <a:ext cx="9796702" cy="5673436"/>
          </a:xfrm>
        </p:spPr>
        <p:txBody>
          <a:bodyPr>
            <a:normAutofit/>
          </a:bodyPr>
          <a:lstStyle/>
          <a:p>
            <a:r>
              <a:rPr lang="en-AU" dirty="0"/>
              <a:t>Wisconsin Mound </a:t>
            </a:r>
          </a:p>
          <a:p>
            <a:pPr lvl="1"/>
            <a:r>
              <a:rPr lang="en-AU" dirty="0"/>
              <a:t>Mound constructed </a:t>
            </a:r>
            <a:r>
              <a:rPr lang="en-AU" dirty="0" smtClean="0"/>
              <a:t>aboveground </a:t>
            </a:r>
            <a:endParaRPr lang="en-AU" dirty="0"/>
          </a:p>
          <a:p>
            <a:pPr lvl="1"/>
            <a:r>
              <a:rPr lang="en-AU" dirty="0"/>
              <a:t>Suitable for difficult sites where there are significant soil and groundwater constraints</a:t>
            </a:r>
          </a:p>
          <a:p>
            <a:pPr lvl="1"/>
            <a:r>
              <a:rPr lang="en-AU" dirty="0"/>
              <a:t>Reduced footprint due to increased </a:t>
            </a:r>
            <a:r>
              <a:rPr lang="en-AU" dirty="0" smtClean="0"/>
              <a:t>DLR</a:t>
            </a:r>
            <a:endParaRPr lang="en-AU" dirty="0"/>
          </a:p>
          <a:p>
            <a:pPr lvl="1"/>
            <a:r>
              <a:rPr lang="en-AU" dirty="0"/>
              <a:t>Higher construction costs due to imported materials </a:t>
            </a:r>
          </a:p>
          <a:p>
            <a:pPr lvl="1"/>
            <a:endParaRPr lang="en-AU" dirty="0"/>
          </a:p>
          <a:p>
            <a:pPr lvl="1"/>
            <a:endParaRPr lang="en-AU" dirty="0"/>
          </a:p>
        </p:txBody>
      </p:sp>
      <p:sp>
        <p:nvSpPr>
          <p:cNvPr id="4" name="Slide Number Placeholder 3">
            <a:extLst>
              <a:ext uri="{FF2B5EF4-FFF2-40B4-BE49-F238E27FC236}">
                <a16:creationId xmlns="" xmlns:a16="http://schemas.microsoft.com/office/drawing/2014/main" id="{0B7C9946-D7A3-403E-800A-6A6EAD1F71B5}"/>
              </a:ext>
            </a:extLst>
          </p:cNvPr>
          <p:cNvSpPr>
            <a:spLocks noGrp="1"/>
          </p:cNvSpPr>
          <p:nvPr>
            <p:ph type="sldNum" sz="quarter" idx="12"/>
          </p:nvPr>
        </p:nvSpPr>
        <p:spPr/>
        <p:txBody>
          <a:bodyPr/>
          <a:lstStyle/>
          <a:p>
            <a:fld id="{4EE3D97C-2FD3-4369-B791-7D7EA10653AE}" type="slidenum">
              <a:rPr lang="en-AU" smtClean="0"/>
              <a:pPr/>
              <a:t>14</a:t>
            </a:fld>
            <a:endParaRPr lang="en-AU"/>
          </a:p>
        </p:txBody>
      </p:sp>
    </p:spTree>
    <p:extLst>
      <p:ext uri="{BB962C8B-B14F-4D97-AF65-F5344CB8AC3E}">
        <p14:creationId xmlns:p14="http://schemas.microsoft.com/office/powerpoint/2010/main" val="239474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839A68-1CE3-44E9-B9EC-2D392812E4E9}"/>
              </a:ext>
            </a:extLst>
          </p:cNvPr>
          <p:cNvSpPr>
            <a:spLocks noGrp="1"/>
          </p:cNvSpPr>
          <p:nvPr>
            <p:ph type="title"/>
          </p:nvPr>
        </p:nvSpPr>
        <p:spPr>
          <a:xfrm>
            <a:off x="677334" y="308264"/>
            <a:ext cx="10495662" cy="793172"/>
          </a:xfrm>
        </p:spPr>
        <p:txBody>
          <a:bodyPr>
            <a:normAutofit fontScale="90000"/>
          </a:bodyPr>
          <a:lstStyle/>
          <a:p>
            <a:r>
              <a:rPr lang="en-AU" dirty="0">
                <a:solidFill>
                  <a:schemeClr val="accent2">
                    <a:lumMod val="75000"/>
                  </a:schemeClr>
                </a:solidFill>
              </a:rPr>
              <a:t>Wastewater Management </a:t>
            </a:r>
            <a:r>
              <a:rPr lang="en-AU" dirty="0">
                <a:solidFill>
                  <a:schemeClr val="accent2">
                    <a:lumMod val="75000"/>
                  </a:schemeClr>
                </a:solidFill>
              </a:rPr>
              <a:t>Tools - Soil Based Solutions</a:t>
            </a:r>
          </a:p>
        </p:txBody>
      </p:sp>
      <p:sp>
        <p:nvSpPr>
          <p:cNvPr id="3" name="Content Placeholder 2">
            <a:extLst>
              <a:ext uri="{FF2B5EF4-FFF2-40B4-BE49-F238E27FC236}">
                <a16:creationId xmlns="" xmlns:a16="http://schemas.microsoft.com/office/drawing/2014/main" id="{21726CB3-5B3C-48C5-84FC-0D90138B25DA}"/>
              </a:ext>
            </a:extLst>
          </p:cNvPr>
          <p:cNvSpPr>
            <a:spLocks noGrp="1"/>
          </p:cNvSpPr>
          <p:nvPr>
            <p:ph idx="1"/>
          </p:nvPr>
        </p:nvSpPr>
        <p:spPr>
          <a:xfrm>
            <a:off x="677334" y="1184564"/>
            <a:ext cx="9796702" cy="5673436"/>
          </a:xfrm>
        </p:spPr>
        <p:txBody>
          <a:bodyPr>
            <a:normAutofit/>
          </a:bodyPr>
          <a:lstStyle/>
          <a:p>
            <a:r>
              <a:rPr lang="en-AU" dirty="0" smtClean="0"/>
              <a:t>ABSORBS™ (</a:t>
            </a:r>
            <a:r>
              <a:rPr lang="en-AU" dirty="0" err="1" smtClean="0"/>
              <a:t>Hydroscape</a:t>
            </a:r>
            <a:r>
              <a:rPr lang="en-AU" dirty="0" smtClean="0"/>
              <a:t> Pty Ltd)</a:t>
            </a:r>
            <a:endParaRPr lang="en-AU" dirty="0"/>
          </a:p>
          <a:p>
            <a:pPr lvl="1"/>
            <a:r>
              <a:rPr lang="en-AU" dirty="0"/>
              <a:t>Bottomless sand filter constructed </a:t>
            </a:r>
            <a:r>
              <a:rPr lang="en-AU" i="1" dirty="0"/>
              <a:t>in situ </a:t>
            </a:r>
          </a:p>
          <a:p>
            <a:pPr lvl="1"/>
            <a:r>
              <a:rPr lang="en-AU" dirty="0"/>
              <a:t>Suitable for difficult sites </a:t>
            </a:r>
            <a:r>
              <a:rPr lang="en-AU" dirty="0" smtClean="0"/>
              <a:t>with significant </a:t>
            </a:r>
            <a:r>
              <a:rPr lang="en-AU" dirty="0"/>
              <a:t>space constraints</a:t>
            </a:r>
          </a:p>
          <a:p>
            <a:pPr lvl="1"/>
            <a:r>
              <a:rPr lang="en-AU" dirty="0"/>
              <a:t>Reduced footprint due to increased DLR (highest DLR of any option)</a:t>
            </a:r>
          </a:p>
          <a:p>
            <a:pPr lvl="1"/>
            <a:r>
              <a:rPr lang="en-AU" dirty="0" smtClean="0"/>
              <a:t>Requires primary-treated effluent, but ABSORBS™ </a:t>
            </a:r>
            <a:r>
              <a:rPr lang="en-AU" dirty="0"/>
              <a:t>provides advanced secondary </a:t>
            </a:r>
            <a:r>
              <a:rPr lang="en-AU" dirty="0" smtClean="0"/>
              <a:t>effluent quality (BOD and TSS &lt;10 mg/L)</a:t>
            </a:r>
            <a:endParaRPr lang="en-AU" dirty="0"/>
          </a:p>
          <a:p>
            <a:pPr lvl="1"/>
            <a:endParaRPr lang="en-AU" dirty="0"/>
          </a:p>
          <a:p>
            <a:pPr lvl="1"/>
            <a:endParaRPr lang="en-AU" dirty="0"/>
          </a:p>
        </p:txBody>
      </p:sp>
      <p:sp>
        <p:nvSpPr>
          <p:cNvPr id="4" name="Slide Number Placeholder 3">
            <a:extLst>
              <a:ext uri="{FF2B5EF4-FFF2-40B4-BE49-F238E27FC236}">
                <a16:creationId xmlns="" xmlns:a16="http://schemas.microsoft.com/office/drawing/2014/main" id="{0B7C9946-D7A3-403E-800A-6A6EAD1F71B5}"/>
              </a:ext>
            </a:extLst>
          </p:cNvPr>
          <p:cNvSpPr>
            <a:spLocks noGrp="1"/>
          </p:cNvSpPr>
          <p:nvPr>
            <p:ph type="sldNum" sz="quarter" idx="12"/>
          </p:nvPr>
        </p:nvSpPr>
        <p:spPr/>
        <p:txBody>
          <a:bodyPr/>
          <a:lstStyle/>
          <a:p>
            <a:fld id="{4EE3D97C-2FD3-4369-B791-7D7EA10653AE}" type="slidenum">
              <a:rPr lang="en-AU" smtClean="0"/>
              <a:pPr/>
              <a:t>15</a:t>
            </a:fld>
            <a:endParaRPr lang="en-AU"/>
          </a:p>
        </p:txBody>
      </p:sp>
      <p:pic>
        <p:nvPicPr>
          <p:cNvPr id="7" name="Picture 6">
            <a:extLst>
              <a:ext uri="{FF2B5EF4-FFF2-40B4-BE49-F238E27FC236}">
                <a16:creationId xmlns="" xmlns:a16="http://schemas.microsoft.com/office/drawing/2014/main" id="{E7BE51B9-1C45-47C1-9122-16BF476231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29100" y="3705225"/>
            <a:ext cx="7962900" cy="3152775"/>
          </a:xfrm>
          <a:prstGeom prst="rect">
            <a:avLst/>
          </a:prstGeom>
        </p:spPr>
      </p:pic>
      <p:sp>
        <p:nvSpPr>
          <p:cNvPr id="8" name="Rectangle 7">
            <a:extLst>
              <a:ext uri="{FF2B5EF4-FFF2-40B4-BE49-F238E27FC236}">
                <a16:creationId xmlns="" xmlns:a16="http://schemas.microsoft.com/office/drawing/2014/main" id="{A55DA195-A9D5-455D-8E2B-CC30B4309629}"/>
              </a:ext>
            </a:extLst>
          </p:cNvPr>
          <p:cNvSpPr/>
          <p:nvPr/>
        </p:nvSpPr>
        <p:spPr>
          <a:xfrm>
            <a:off x="4706911" y="5876145"/>
            <a:ext cx="6985417" cy="61363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 xmlns:a16="http://schemas.microsoft.com/office/drawing/2014/main" id="{CF163F49-A149-4F7E-AB7F-E8D5C98CA662}"/>
              </a:ext>
            </a:extLst>
          </p:cNvPr>
          <p:cNvSpPr/>
          <p:nvPr/>
        </p:nvSpPr>
        <p:spPr>
          <a:xfrm>
            <a:off x="5390250" y="5516380"/>
            <a:ext cx="1415284" cy="344774"/>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5543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D570A5-EEA5-4D10-A399-9624AA00074D}"/>
              </a:ext>
            </a:extLst>
          </p:cNvPr>
          <p:cNvSpPr>
            <a:spLocks noGrp="1"/>
          </p:cNvSpPr>
          <p:nvPr>
            <p:ph type="title"/>
          </p:nvPr>
        </p:nvSpPr>
        <p:spPr/>
        <p:txBody>
          <a:bodyPr>
            <a:normAutofit fontScale="90000"/>
          </a:bodyPr>
          <a:lstStyle/>
          <a:p>
            <a:r>
              <a:rPr lang="en-AU" dirty="0">
                <a:solidFill>
                  <a:schemeClr val="accent2">
                    <a:lumMod val="75000"/>
                  </a:schemeClr>
                </a:solidFill>
              </a:rPr>
              <a:t>Wastewater Management </a:t>
            </a:r>
            <a:r>
              <a:rPr lang="en-AU" dirty="0">
                <a:solidFill>
                  <a:schemeClr val="accent2">
                    <a:lumMod val="75000"/>
                  </a:schemeClr>
                </a:solidFill>
              </a:rPr>
              <a:t>Tools - Zero Liquid Discharge </a:t>
            </a:r>
          </a:p>
        </p:txBody>
      </p:sp>
      <p:sp>
        <p:nvSpPr>
          <p:cNvPr id="3" name="Content Placeholder 2">
            <a:extLst>
              <a:ext uri="{FF2B5EF4-FFF2-40B4-BE49-F238E27FC236}">
                <a16:creationId xmlns="" xmlns:a16="http://schemas.microsoft.com/office/drawing/2014/main" id="{A02640E0-D5DC-44A5-A872-48E8090752D7}"/>
              </a:ext>
            </a:extLst>
          </p:cNvPr>
          <p:cNvSpPr>
            <a:spLocks noGrp="1"/>
          </p:cNvSpPr>
          <p:nvPr>
            <p:ph idx="1"/>
          </p:nvPr>
        </p:nvSpPr>
        <p:spPr>
          <a:xfrm>
            <a:off x="677334" y="1184565"/>
            <a:ext cx="9796702" cy="5561562"/>
          </a:xfrm>
        </p:spPr>
        <p:txBody>
          <a:bodyPr>
            <a:normAutofit lnSpcReduction="10000"/>
          </a:bodyPr>
          <a:lstStyle/>
          <a:p>
            <a:r>
              <a:rPr lang="en-AU" dirty="0"/>
              <a:t>CWMS with evaporation lagoons </a:t>
            </a:r>
          </a:p>
          <a:p>
            <a:pPr marL="0" indent="0">
              <a:buNone/>
            </a:pPr>
            <a:r>
              <a:rPr lang="en-AU" dirty="0"/>
              <a:t>	</a:t>
            </a:r>
            <a:r>
              <a:rPr lang="en-AU" b="1" dirty="0">
                <a:solidFill>
                  <a:srgbClr val="058C3C"/>
                </a:solidFill>
                <a:sym typeface="Wingdings" panose="05000000000000000000" pitchFamily="2" charset="2"/>
              </a:rPr>
              <a:t> </a:t>
            </a:r>
            <a:r>
              <a:rPr lang="en-AU" dirty="0">
                <a:sym typeface="Wingdings" panose="05000000000000000000" pitchFamily="2" charset="2"/>
              </a:rPr>
              <a:t>No environmental discharge </a:t>
            </a:r>
          </a:p>
          <a:p>
            <a:pPr marL="0" indent="0">
              <a:buNone/>
            </a:pPr>
            <a:r>
              <a:rPr lang="en-AU" dirty="0">
                <a:sym typeface="Wingdings" panose="05000000000000000000" pitchFamily="2" charset="2"/>
              </a:rPr>
              <a:t>	</a:t>
            </a:r>
            <a:r>
              <a:rPr lang="en-AU" dirty="0">
                <a:solidFill>
                  <a:srgbClr val="FF0000"/>
                </a:solidFill>
                <a:sym typeface="Wingdings" panose="05000000000000000000" pitchFamily="2" charset="2"/>
              </a:rPr>
              <a:t> </a:t>
            </a:r>
            <a:r>
              <a:rPr lang="en-AU" dirty="0">
                <a:solidFill>
                  <a:schemeClr val="tx1"/>
                </a:solidFill>
                <a:sym typeface="Wingdings" panose="05000000000000000000" pitchFamily="2" charset="2"/>
              </a:rPr>
              <a:t>Have to be ‘over </a:t>
            </a:r>
            <a:r>
              <a:rPr lang="en-AU" dirty="0" smtClean="0">
                <a:solidFill>
                  <a:schemeClr val="tx1"/>
                </a:solidFill>
                <a:sym typeface="Wingdings" panose="05000000000000000000" pitchFamily="2" charset="2"/>
              </a:rPr>
              <a:t>sized’ </a:t>
            </a:r>
            <a:r>
              <a:rPr lang="en-AU" dirty="0">
                <a:solidFill>
                  <a:schemeClr val="tx1"/>
                </a:solidFill>
                <a:sym typeface="Wingdings" panose="05000000000000000000" pitchFamily="2" charset="2"/>
              </a:rPr>
              <a:t>to meet worst-case conditions </a:t>
            </a:r>
          </a:p>
          <a:p>
            <a:pPr marL="0" indent="0">
              <a:buNone/>
            </a:pPr>
            <a:r>
              <a:rPr lang="en-AU" dirty="0">
                <a:solidFill>
                  <a:schemeClr val="tx1"/>
                </a:solidFill>
                <a:sym typeface="Wingdings" panose="05000000000000000000" pitchFamily="2" charset="2"/>
              </a:rPr>
              <a:t>	</a:t>
            </a:r>
            <a:r>
              <a:rPr lang="en-AU" dirty="0">
                <a:solidFill>
                  <a:srgbClr val="FF0000"/>
                </a:solidFill>
                <a:sym typeface="Wingdings" panose="05000000000000000000" pitchFamily="2" charset="2"/>
              </a:rPr>
              <a:t></a:t>
            </a:r>
            <a:r>
              <a:rPr lang="en-AU" dirty="0">
                <a:solidFill>
                  <a:schemeClr val="tx1"/>
                </a:solidFill>
                <a:sym typeface="Wingdings" panose="05000000000000000000" pitchFamily="2" charset="2"/>
              </a:rPr>
              <a:t> Poor </a:t>
            </a:r>
            <a:r>
              <a:rPr lang="en-AU" dirty="0" smtClean="0">
                <a:solidFill>
                  <a:schemeClr val="tx1"/>
                </a:solidFill>
                <a:sym typeface="Wingdings" panose="05000000000000000000" pitchFamily="2" charset="2"/>
              </a:rPr>
              <a:t>scalability</a:t>
            </a:r>
            <a:endParaRPr lang="en-AU" dirty="0">
              <a:solidFill>
                <a:schemeClr val="tx1"/>
              </a:solidFill>
              <a:sym typeface="Wingdings" panose="05000000000000000000" pitchFamily="2" charset="2"/>
            </a:endParaRPr>
          </a:p>
          <a:p>
            <a:r>
              <a:rPr lang="en-AU" dirty="0">
                <a:solidFill>
                  <a:schemeClr val="tx1"/>
                </a:solidFill>
                <a:sym typeface="Wingdings" panose="05000000000000000000" pitchFamily="2" charset="2"/>
              </a:rPr>
              <a:t>Holding </a:t>
            </a:r>
            <a:r>
              <a:rPr lang="en-AU" dirty="0" smtClean="0">
                <a:solidFill>
                  <a:schemeClr val="tx1"/>
                </a:solidFill>
                <a:sym typeface="Wingdings" panose="05000000000000000000" pitchFamily="2" charset="2"/>
              </a:rPr>
              <a:t>tanks</a:t>
            </a:r>
            <a:endParaRPr lang="en-AU" dirty="0">
              <a:solidFill>
                <a:schemeClr val="tx1"/>
              </a:solidFill>
              <a:sym typeface="Wingdings" panose="05000000000000000000" pitchFamily="2" charset="2"/>
            </a:endParaRPr>
          </a:p>
          <a:p>
            <a:pPr marL="0" indent="0">
              <a:buNone/>
            </a:pPr>
            <a:r>
              <a:rPr lang="en-AU" b="1" dirty="0">
                <a:solidFill>
                  <a:srgbClr val="058C3C"/>
                </a:solidFill>
                <a:sym typeface="Wingdings" panose="05000000000000000000" pitchFamily="2" charset="2"/>
              </a:rPr>
              <a:t>	</a:t>
            </a:r>
            <a:r>
              <a:rPr lang="en-AU" dirty="0">
                <a:sym typeface="Wingdings" panose="05000000000000000000" pitchFamily="2" charset="2"/>
              </a:rPr>
              <a:t> No environmental discharge</a:t>
            </a:r>
          </a:p>
          <a:p>
            <a:pPr marL="0" indent="0">
              <a:buNone/>
            </a:pPr>
            <a:r>
              <a:rPr lang="en-AU" dirty="0">
                <a:solidFill>
                  <a:schemeClr val="tx1"/>
                </a:solidFill>
                <a:sym typeface="Wingdings" panose="05000000000000000000" pitchFamily="2" charset="2"/>
              </a:rPr>
              <a:t>	</a:t>
            </a:r>
            <a:r>
              <a:rPr lang="en-AU" dirty="0">
                <a:solidFill>
                  <a:srgbClr val="FF0000"/>
                </a:solidFill>
                <a:sym typeface="Wingdings" panose="05000000000000000000" pitchFamily="2" charset="2"/>
              </a:rPr>
              <a:t></a:t>
            </a:r>
            <a:r>
              <a:rPr lang="en-AU" dirty="0">
                <a:solidFill>
                  <a:schemeClr val="tx1"/>
                </a:solidFill>
                <a:sym typeface="Wingdings" panose="05000000000000000000" pitchFamily="2" charset="2"/>
              </a:rPr>
              <a:t> High </a:t>
            </a:r>
            <a:r>
              <a:rPr lang="en-AU" dirty="0" smtClean="0">
                <a:solidFill>
                  <a:schemeClr val="tx1"/>
                </a:solidFill>
                <a:sym typeface="Wingdings" panose="05000000000000000000" pitchFamily="2" charset="2"/>
              </a:rPr>
              <a:t>OPEX cost</a:t>
            </a:r>
            <a:endParaRPr lang="en-AU" dirty="0">
              <a:solidFill>
                <a:schemeClr val="tx1"/>
              </a:solidFill>
              <a:sym typeface="Wingdings" panose="05000000000000000000" pitchFamily="2" charset="2"/>
            </a:endParaRPr>
          </a:p>
          <a:p>
            <a:pPr marL="0" indent="0">
              <a:buNone/>
            </a:pPr>
            <a:r>
              <a:rPr lang="en-AU" dirty="0">
                <a:solidFill>
                  <a:srgbClr val="FF0000"/>
                </a:solidFill>
                <a:sym typeface="Wingdings" panose="05000000000000000000" pitchFamily="2" charset="2"/>
              </a:rPr>
              <a:t>	</a:t>
            </a:r>
            <a:r>
              <a:rPr lang="en-AU" dirty="0">
                <a:solidFill>
                  <a:schemeClr val="tx1"/>
                </a:solidFill>
                <a:sym typeface="Wingdings" panose="05000000000000000000" pitchFamily="2" charset="2"/>
              </a:rPr>
              <a:t> Often not used </a:t>
            </a:r>
            <a:r>
              <a:rPr lang="en-AU" dirty="0" smtClean="0">
                <a:solidFill>
                  <a:schemeClr val="tx1"/>
                </a:solidFill>
                <a:sym typeface="Wingdings" panose="05000000000000000000" pitchFamily="2" charset="2"/>
              </a:rPr>
              <a:t>appropriately</a:t>
            </a:r>
            <a:endParaRPr lang="en-AU" dirty="0">
              <a:solidFill>
                <a:schemeClr val="tx1"/>
              </a:solidFill>
              <a:sym typeface="Wingdings" panose="05000000000000000000" pitchFamily="2" charset="2"/>
            </a:endParaRPr>
          </a:p>
          <a:p>
            <a:r>
              <a:rPr lang="en-AU" dirty="0" err="1" smtClean="0"/>
              <a:t>Rhizopods</a:t>
            </a:r>
            <a:r>
              <a:rPr lang="en-AU" baseline="30000" dirty="0" smtClean="0"/>
              <a:t>®</a:t>
            </a:r>
            <a:endParaRPr lang="en-AU" dirty="0"/>
          </a:p>
          <a:p>
            <a:pPr marL="0" indent="0">
              <a:buNone/>
            </a:pPr>
            <a:r>
              <a:rPr lang="en-AU" b="1" dirty="0">
                <a:solidFill>
                  <a:srgbClr val="058C3C"/>
                </a:solidFill>
                <a:sym typeface="Wingdings" panose="05000000000000000000" pitchFamily="2" charset="2"/>
              </a:rPr>
              <a:t>	</a:t>
            </a:r>
            <a:r>
              <a:rPr lang="en-AU" dirty="0">
                <a:sym typeface="Wingdings" panose="05000000000000000000" pitchFamily="2" charset="2"/>
              </a:rPr>
              <a:t> No environmental discharge</a:t>
            </a:r>
          </a:p>
          <a:p>
            <a:pPr marL="0" indent="0">
              <a:buNone/>
            </a:pPr>
            <a:r>
              <a:rPr lang="en-AU" dirty="0">
                <a:solidFill>
                  <a:schemeClr val="tx1"/>
                </a:solidFill>
                <a:sym typeface="Wingdings" panose="05000000000000000000" pitchFamily="2" charset="2"/>
              </a:rPr>
              <a:t>	</a:t>
            </a:r>
            <a:r>
              <a:rPr lang="en-AU" b="1" dirty="0">
                <a:solidFill>
                  <a:srgbClr val="058C3C"/>
                </a:solidFill>
                <a:sym typeface="Wingdings" panose="05000000000000000000" pitchFamily="2" charset="2"/>
              </a:rPr>
              <a:t></a:t>
            </a:r>
            <a:r>
              <a:rPr lang="en-AU" dirty="0">
                <a:solidFill>
                  <a:schemeClr val="tx1"/>
                </a:solidFill>
                <a:sym typeface="Wingdings" panose="05000000000000000000" pitchFamily="2" charset="2"/>
              </a:rPr>
              <a:t> High </a:t>
            </a:r>
            <a:r>
              <a:rPr lang="en-AU" dirty="0" smtClean="0">
                <a:solidFill>
                  <a:schemeClr val="tx1"/>
                </a:solidFill>
                <a:sym typeface="Wingdings" panose="05000000000000000000" pitchFamily="2" charset="2"/>
              </a:rPr>
              <a:t>CAPEX but </a:t>
            </a:r>
            <a:r>
              <a:rPr lang="en-AU" dirty="0">
                <a:solidFill>
                  <a:schemeClr val="tx1"/>
                </a:solidFill>
                <a:sym typeface="Wingdings" panose="05000000000000000000" pitchFamily="2" charset="2"/>
              </a:rPr>
              <a:t>low </a:t>
            </a:r>
            <a:r>
              <a:rPr lang="en-AU" dirty="0" smtClean="0">
                <a:solidFill>
                  <a:schemeClr val="tx1"/>
                </a:solidFill>
                <a:sym typeface="Wingdings" panose="05000000000000000000" pitchFamily="2" charset="2"/>
              </a:rPr>
              <a:t>OPEX cost</a:t>
            </a:r>
            <a:endParaRPr lang="en-AU" dirty="0">
              <a:solidFill>
                <a:schemeClr val="tx1"/>
              </a:solidFill>
              <a:sym typeface="Wingdings" panose="05000000000000000000" pitchFamily="2" charset="2"/>
            </a:endParaRPr>
          </a:p>
          <a:p>
            <a:pPr marL="0" indent="0">
              <a:buNone/>
            </a:pPr>
            <a:r>
              <a:rPr lang="en-AU" dirty="0">
                <a:solidFill>
                  <a:srgbClr val="FF0000"/>
                </a:solidFill>
                <a:sym typeface="Wingdings" panose="05000000000000000000" pitchFamily="2" charset="2"/>
              </a:rPr>
              <a:t>	</a:t>
            </a:r>
            <a:r>
              <a:rPr lang="en-AU" dirty="0">
                <a:solidFill>
                  <a:schemeClr val="tx1"/>
                </a:solidFill>
                <a:sym typeface="Wingdings" panose="05000000000000000000" pitchFamily="2" charset="2"/>
              </a:rPr>
              <a:t> </a:t>
            </a:r>
            <a:r>
              <a:rPr lang="en-AU" dirty="0" smtClean="0">
                <a:solidFill>
                  <a:schemeClr val="tx1"/>
                </a:solidFill>
                <a:sym typeface="Wingdings" panose="05000000000000000000" pitchFamily="2" charset="2"/>
              </a:rPr>
              <a:t>Does </a:t>
            </a:r>
            <a:r>
              <a:rPr lang="en-AU" dirty="0">
                <a:solidFill>
                  <a:schemeClr val="tx1"/>
                </a:solidFill>
                <a:sym typeface="Wingdings" panose="05000000000000000000" pitchFamily="2" charset="2"/>
              </a:rPr>
              <a:t>require low </a:t>
            </a:r>
            <a:r>
              <a:rPr lang="en-AU" dirty="0" smtClean="0">
                <a:solidFill>
                  <a:schemeClr val="tx1"/>
                </a:solidFill>
                <a:sym typeface="Wingdings" panose="05000000000000000000" pitchFamily="2" charset="2"/>
              </a:rPr>
              <a:t>levels of maintenance</a:t>
            </a:r>
            <a:endParaRPr lang="en-AU" dirty="0"/>
          </a:p>
        </p:txBody>
      </p:sp>
      <p:sp>
        <p:nvSpPr>
          <p:cNvPr id="4" name="Slide Number Placeholder 3">
            <a:extLst>
              <a:ext uri="{FF2B5EF4-FFF2-40B4-BE49-F238E27FC236}">
                <a16:creationId xmlns="" xmlns:a16="http://schemas.microsoft.com/office/drawing/2014/main" id="{4E85873E-72A0-4FF6-98DD-5B834664F500}"/>
              </a:ext>
            </a:extLst>
          </p:cNvPr>
          <p:cNvSpPr>
            <a:spLocks noGrp="1"/>
          </p:cNvSpPr>
          <p:nvPr>
            <p:ph type="sldNum" sz="quarter" idx="12"/>
          </p:nvPr>
        </p:nvSpPr>
        <p:spPr/>
        <p:txBody>
          <a:bodyPr/>
          <a:lstStyle/>
          <a:p>
            <a:fld id="{4EE3D97C-2FD3-4369-B791-7D7EA10653AE}" type="slidenum">
              <a:rPr lang="en-AU" smtClean="0"/>
              <a:pPr/>
              <a:t>16</a:t>
            </a:fld>
            <a:endParaRPr lang="en-AU"/>
          </a:p>
        </p:txBody>
      </p:sp>
    </p:spTree>
    <p:extLst>
      <p:ext uri="{BB962C8B-B14F-4D97-AF65-F5344CB8AC3E}">
        <p14:creationId xmlns:p14="http://schemas.microsoft.com/office/powerpoint/2010/main" val="500019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1" y="338864"/>
            <a:ext cx="8596668" cy="1320800"/>
          </a:xfrm>
        </p:spPr>
        <p:txBody>
          <a:bodyPr/>
          <a:lstStyle/>
          <a:p>
            <a:r>
              <a:rPr lang="en-AU" dirty="0">
                <a:solidFill>
                  <a:schemeClr val="accent2">
                    <a:lumMod val="75000"/>
                  </a:schemeClr>
                </a:solidFill>
              </a:rPr>
              <a:t>The </a:t>
            </a:r>
            <a:r>
              <a:rPr lang="en-AU" dirty="0" err="1">
                <a:solidFill>
                  <a:schemeClr val="accent2">
                    <a:lumMod val="75000"/>
                  </a:schemeClr>
                </a:solidFill>
              </a:rPr>
              <a:t>Rhizopod</a:t>
            </a:r>
            <a:r>
              <a:rPr lang="en-AU" baseline="30000" dirty="0">
                <a:solidFill>
                  <a:schemeClr val="accent2">
                    <a:lumMod val="75000"/>
                  </a:schemeClr>
                </a:solidFill>
              </a:rPr>
              <a:t>®</a:t>
            </a:r>
            <a:r>
              <a:rPr lang="en-AU" dirty="0">
                <a:solidFill>
                  <a:schemeClr val="accent2">
                    <a:lumMod val="75000"/>
                  </a:schemeClr>
                </a:solidFill>
              </a:rPr>
              <a:t> System (</a:t>
            </a:r>
            <a:r>
              <a:rPr lang="en-AU" i="1" dirty="0">
                <a:solidFill>
                  <a:schemeClr val="accent2">
                    <a:lumMod val="75000"/>
                  </a:schemeClr>
                </a:solidFill>
              </a:rPr>
              <a:t>AKA VFCW</a:t>
            </a:r>
            <a:r>
              <a:rPr lang="en-AU" dirty="0">
                <a:solidFill>
                  <a:schemeClr val="accent2">
                    <a:lumMod val="75000"/>
                  </a:schemeClr>
                </a:solidFill>
              </a:rPr>
              <a:t>)</a:t>
            </a:r>
          </a:p>
        </p:txBody>
      </p:sp>
      <p:sp>
        <p:nvSpPr>
          <p:cNvPr id="9" name="Content Placeholder 8">
            <a:extLst>
              <a:ext uri="{FF2B5EF4-FFF2-40B4-BE49-F238E27FC236}">
                <a16:creationId xmlns="" xmlns:a16="http://schemas.microsoft.com/office/drawing/2014/main" id="{40EE8938-48F2-4711-A9EF-7802BB34C57D}"/>
              </a:ext>
            </a:extLst>
          </p:cNvPr>
          <p:cNvSpPr>
            <a:spLocks noGrp="1"/>
          </p:cNvSpPr>
          <p:nvPr>
            <p:ph idx="1"/>
          </p:nvPr>
        </p:nvSpPr>
        <p:spPr/>
        <p:txBody>
          <a:bodyPr/>
          <a:lstStyle/>
          <a:p>
            <a:endParaRPr lang="en-AU"/>
          </a:p>
        </p:txBody>
      </p:sp>
      <p:pic>
        <p:nvPicPr>
          <p:cNvPr id="4" name="Picture 3">
            <a:extLst>
              <a:ext uri="{FF2B5EF4-FFF2-40B4-BE49-F238E27FC236}">
                <a16:creationId xmlns="" xmlns:a16="http://schemas.microsoft.com/office/drawing/2014/main" id="{AF18DE18-F023-4C47-8353-89C8FA9A5E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023" y="4288416"/>
            <a:ext cx="3052012" cy="2278557"/>
          </a:xfrm>
          <a:prstGeom prst="rect">
            <a:avLst/>
          </a:prstGeom>
        </p:spPr>
      </p:pic>
      <p:pic>
        <p:nvPicPr>
          <p:cNvPr id="6" name="Picture 5">
            <a:extLst>
              <a:ext uri="{FF2B5EF4-FFF2-40B4-BE49-F238E27FC236}">
                <a16:creationId xmlns="" xmlns:a16="http://schemas.microsoft.com/office/drawing/2014/main" id="{A188D722-D14B-44F1-9DA8-0F4CC59809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8043" y="148978"/>
            <a:ext cx="3438082" cy="2520466"/>
          </a:xfrm>
          <a:prstGeom prst="rect">
            <a:avLst/>
          </a:prstGeom>
        </p:spPr>
      </p:pic>
      <p:pic>
        <p:nvPicPr>
          <p:cNvPr id="8" name="Picture 7">
            <a:extLst>
              <a:ext uri="{FF2B5EF4-FFF2-40B4-BE49-F238E27FC236}">
                <a16:creationId xmlns="" xmlns:a16="http://schemas.microsoft.com/office/drawing/2014/main" id="{EFB517FC-2045-4556-A5EF-004DF260C4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26122" y="5141242"/>
            <a:ext cx="3052012" cy="1716757"/>
          </a:xfrm>
          <a:prstGeom prst="rect">
            <a:avLst/>
          </a:prstGeom>
        </p:spPr>
      </p:pic>
      <p:pic>
        <p:nvPicPr>
          <p:cNvPr id="10" name="Picture 9">
            <a:extLst>
              <a:ext uri="{FF2B5EF4-FFF2-40B4-BE49-F238E27FC236}">
                <a16:creationId xmlns="" xmlns:a16="http://schemas.microsoft.com/office/drawing/2014/main" id="{BC5EDEA5-ABB9-4358-B448-9D938AEC95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91743" y="2626410"/>
            <a:ext cx="3269587" cy="2452190"/>
          </a:xfrm>
          <a:prstGeom prst="rect">
            <a:avLst/>
          </a:prstGeom>
        </p:spPr>
      </p:pic>
      <p:pic>
        <p:nvPicPr>
          <p:cNvPr id="12" name="Picture 11">
            <a:extLst>
              <a:ext uri="{FF2B5EF4-FFF2-40B4-BE49-F238E27FC236}">
                <a16:creationId xmlns="" xmlns:a16="http://schemas.microsoft.com/office/drawing/2014/main" id="{2CE367E2-B642-4DD3-BE22-3403C3C3CC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4321754"/>
            <a:ext cx="4401312" cy="2357539"/>
          </a:xfrm>
          <a:prstGeom prst="rect">
            <a:avLst/>
          </a:prstGeom>
        </p:spPr>
      </p:pic>
      <p:pic>
        <p:nvPicPr>
          <p:cNvPr id="11" name="Picture 10"/>
          <p:cNvPicPr/>
          <p:nvPr/>
        </p:nvPicPr>
        <p:blipFill rotWithShape="1">
          <a:blip r:embed="rId8" cstate="screen">
            <a:extLst>
              <a:ext uri="{28A0092B-C50C-407E-A947-70E740481C1C}">
                <a14:useLocalDpi xmlns:a14="http://schemas.microsoft.com/office/drawing/2010/main"/>
              </a:ext>
            </a:extLst>
          </a:blip>
          <a:srcRect t="3111" b="7823"/>
          <a:stretch/>
        </p:blipFill>
        <p:spPr bwMode="auto">
          <a:xfrm>
            <a:off x="181126" y="1155032"/>
            <a:ext cx="8493641" cy="3166722"/>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 xmlns:a16="http://schemas.microsoft.com/office/drawing/2014/main" id="{B8AD88A1-C45A-4286-B737-AA052B65D0D1}"/>
              </a:ext>
            </a:extLst>
          </p:cNvPr>
          <p:cNvSpPr>
            <a:spLocks noGrp="1"/>
          </p:cNvSpPr>
          <p:nvPr>
            <p:ph type="sldNum" sz="quarter" idx="12"/>
          </p:nvPr>
        </p:nvSpPr>
        <p:spPr/>
        <p:txBody>
          <a:bodyPr/>
          <a:lstStyle/>
          <a:p>
            <a:fld id="{4EE3D97C-2FD3-4369-B791-7D7EA10653AE}" type="slidenum">
              <a:rPr lang="en-AU" smtClean="0"/>
              <a:pPr/>
              <a:t>17</a:t>
            </a:fld>
            <a:endParaRPr lang="en-AU"/>
          </a:p>
        </p:txBody>
      </p:sp>
    </p:spTree>
    <p:extLst>
      <p:ext uri="{BB962C8B-B14F-4D97-AF65-F5344CB8AC3E}">
        <p14:creationId xmlns:p14="http://schemas.microsoft.com/office/powerpoint/2010/main" val="26715745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335664" y="237394"/>
            <a:ext cx="10837332" cy="1320800"/>
          </a:xfrm>
        </p:spPr>
        <p:txBody>
          <a:bodyPr/>
          <a:lstStyle/>
          <a:p>
            <a:r>
              <a:rPr lang="en-AU" dirty="0">
                <a:solidFill>
                  <a:schemeClr val="accent2">
                    <a:lumMod val="75000"/>
                  </a:schemeClr>
                </a:solidFill>
              </a:rPr>
              <a:t>12 Apostles, Victoria</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3" y="1115826"/>
            <a:ext cx="9761313" cy="2436313"/>
          </a:xfrm>
        </p:spPr>
        <p:txBody>
          <a:bodyPr>
            <a:noAutofit/>
          </a:bodyPr>
          <a:lstStyle/>
          <a:p>
            <a:pPr lvl="1"/>
            <a:r>
              <a:rPr lang="en-AU" sz="2050" dirty="0"/>
              <a:t>Geothermal hot springs </a:t>
            </a:r>
            <a:r>
              <a:rPr lang="en-AU" sz="2050" dirty="0" smtClean="0"/>
              <a:t>&amp; spa </a:t>
            </a:r>
            <a:r>
              <a:rPr lang="en-AU" sz="2050" dirty="0"/>
              <a:t>resort, 150 beds + visitors centre, 90 </a:t>
            </a:r>
            <a:r>
              <a:rPr lang="en-AU" sz="2050" dirty="0" err="1" smtClean="0"/>
              <a:t>kL</a:t>
            </a:r>
            <a:r>
              <a:rPr lang="en-AU" sz="2050" dirty="0" smtClean="0"/>
              <a:t>/d</a:t>
            </a:r>
            <a:endParaRPr lang="en-AU" sz="2050" dirty="0"/>
          </a:p>
          <a:p>
            <a:pPr lvl="1"/>
            <a:r>
              <a:rPr lang="en-AU" sz="2050" dirty="0"/>
              <a:t>Site too small with limited land disposal area, so </a:t>
            </a:r>
            <a:r>
              <a:rPr lang="en-AU" sz="2050" dirty="0" err="1"/>
              <a:t>Rhizopod</a:t>
            </a:r>
            <a:r>
              <a:rPr lang="en-AU" sz="2050" baseline="30000" dirty="0"/>
              <a:t>®</a:t>
            </a:r>
            <a:r>
              <a:rPr lang="en-AU" sz="2050" dirty="0"/>
              <a:t>-based system with 160 pods designed for volume reduction and intermittent land disposal system to 10 acre area; 9 ML lined balance storage dam</a:t>
            </a:r>
          </a:p>
          <a:p>
            <a:pPr lvl="1"/>
            <a:r>
              <a:rPr lang="en-AU" sz="2050" dirty="0"/>
              <a:t>Much cheaper than conventional system! EPA Victoria was impressed with the solution (posted on website as a “feature project”)</a:t>
            </a:r>
          </a:p>
          <a:p>
            <a:pPr lvl="1"/>
            <a:r>
              <a:rPr lang="en-AU" sz="2050" dirty="0" err="1"/>
              <a:t>Arris</a:t>
            </a:r>
            <a:r>
              <a:rPr lang="en-AU" sz="2050" dirty="0"/>
              <a:t> to design, build, operate and maintain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332" y="3678882"/>
            <a:ext cx="4472035" cy="315750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4135" y="3680177"/>
            <a:ext cx="5759452" cy="3177823"/>
          </a:xfrm>
          <a:prstGeom prst="rect">
            <a:avLst/>
          </a:prstGeom>
        </p:spPr>
      </p:pic>
      <p:sp>
        <p:nvSpPr>
          <p:cNvPr id="4" name="Slide Number Placeholder 3">
            <a:extLst>
              <a:ext uri="{FF2B5EF4-FFF2-40B4-BE49-F238E27FC236}">
                <a16:creationId xmlns="" xmlns:a16="http://schemas.microsoft.com/office/drawing/2014/main" id="{3F1E813E-A164-4022-832B-F4BB0C3DF208}"/>
              </a:ext>
            </a:extLst>
          </p:cNvPr>
          <p:cNvSpPr>
            <a:spLocks noGrp="1"/>
          </p:cNvSpPr>
          <p:nvPr>
            <p:ph type="sldNum" sz="quarter" idx="12"/>
          </p:nvPr>
        </p:nvSpPr>
        <p:spPr/>
        <p:txBody>
          <a:bodyPr/>
          <a:lstStyle/>
          <a:p>
            <a:fld id="{4EE3D97C-2FD3-4369-B791-7D7EA10653AE}" type="slidenum">
              <a:rPr lang="en-AU" smtClean="0"/>
              <a:pPr/>
              <a:t>18</a:t>
            </a:fld>
            <a:endParaRPr lang="en-AU"/>
          </a:p>
        </p:txBody>
      </p:sp>
    </p:spTree>
    <p:extLst>
      <p:ext uri="{BB962C8B-B14F-4D97-AF65-F5344CB8AC3E}">
        <p14:creationId xmlns:p14="http://schemas.microsoft.com/office/powerpoint/2010/main" val="24088117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3" y="304636"/>
            <a:ext cx="10837332" cy="1320800"/>
          </a:xfrm>
        </p:spPr>
        <p:txBody>
          <a:bodyPr/>
          <a:lstStyle/>
          <a:p>
            <a:r>
              <a:rPr lang="en-AU" dirty="0">
                <a:solidFill>
                  <a:schemeClr val="accent2">
                    <a:lumMod val="75000"/>
                  </a:schemeClr>
                </a:solidFill>
              </a:rPr>
              <a:t>Coonalpyn Community Toilets</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212640" y="1197429"/>
            <a:ext cx="7552266" cy="5442858"/>
          </a:xfrm>
        </p:spPr>
        <p:txBody>
          <a:bodyPr>
            <a:normAutofit fontScale="85000" lnSpcReduction="10000"/>
          </a:bodyPr>
          <a:lstStyle/>
          <a:p>
            <a:pPr lvl="1"/>
            <a:r>
              <a:rPr lang="en-AU" sz="2800" dirty="0"/>
              <a:t>Problem: 600 visits per day, existing system was non compliant</a:t>
            </a:r>
          </a:p>
          <a:p>
            <a:pPr lvl="1"/>
            <a:r>
              <a:rPr lang="en-AU" sz="2800" dirty="0"/>
              <a:t>Engineer provided high end solution, complex with high </a:t>
            </a:r>
            <a:r>
              <a:rPr lang="en-AU" sz="2800" dirty="0" smtClean="0"/>
              <a:t>CAPEX </a:t>
            </a:r>
            <a:r>
              <a:rPr lang="en-AU" sz="2800" dirty="0"/>
              <a:t>cost </a:t>
            </a:r>
          </a:p>
          <a:p>
            <a:pPr lvl="1"/>
            <a:r>
              <a:rPr lang="en-AU" sz="2800" dirty="0" err="1"/>
              <a:t>Arris</a:t>
            </a:r>
            <a:r>
              <a:rPr lang="en-AU" sz="2800" dirty="0"/>
              <a:t> proposed an alternative solution (Wisconsin mound, pressure dosed primary treated effluent) </a:t>
            </a:r>
          </a:p>
          <a:p>
            <a:pPr lvl="1"/>
            <a:r>
              <a:rPr lang="en-AU" sz="2800" dirty="0"/>
              <a:t>Saving $</a:t>
            </a:r>
            <a:r>
              <a:rPr lang="en-AU" sz="2800" dirty="0" smtClean="0"/>
              <a:t>40K (≈50% of original quote)</a:t>
            </a:r>
            <a:endParaRPr lang="en-AU" sz="2800" dirty="0"/>
          </a:p>
          <a:p>
            <a:pPr lvl="2"/>
            <a:r>
              <a:rPr lang="en-AU" sz="2400" dirty="0"/>
              <a:t>Councils often </a:t>
            </a:r>
            <a:r>
              <a:rPr lang="en-AU" sz="2400" dirty="0" smtClean="0"/>
              <a:t>want or think they need </a:t>
            </a:r>
            <a:r>
              <a:rPr lang="en-AU" sz="2400" dirty="0"/>
              <a:t>high end solutions, but then when costings come through they realise they can’t afford it!</a:t>
            </a:r>
          </a:p>
          <a:p>
            <a:pPr lvl="1"/>
            <a:r>
              <a:rPr lang="en-AU" sz="2800" dirty="0" smtClean="0"/>
              <a:t>Coorong </a:t>
            </a:r>
            <a:r>
              <a:rPr lang="en-AU" sz="2800" dirty="0"/>
              <a:t>Council was open minded and willing to consider all options and think ‘outside the box’ to achieve the best solution irrespective of what they originally had in mind</a:t>
            </a:r>
          </a:p>
        </p:txBody>
      </p:sp>
      <p:pic>
        <p:nvPicPr>
          <p:cNvPr id="4" name="Picture 3"/>
          <p:cNvPicPr>
            <a:picLocks noChangeAspect="1"/>
          </p:cNvPicPr>
          <p:nvPr/>
        </p:nvPicPr>
        <p:blipFill>
          <a:blip r:embed="rId3"/>
          <a:stretch>
            <a:fillRect/>
          </a:stretch>
        </p:blipFill>
        <p:spPr>
          <a:xfrm>
            <a:off x="8255430" y="-30996"/>
            <a:ext cx="3936570" cy="2961016"/>
          </a:xfrm>
          <a:prstGeom prst="rect">
            <a:avLst/>
          </a:prstGeom>
        </p:spPr>
      </p:pic>
      <p:pic>
        <p:nvPicPr>
          <p:cNvPr id="6" name="Picture 5"/>
          <p:cNvPicPr>
            <a:picLocks noChangeAspect="1"/>
          </p:cNvPicPr>
          <p:nvPr/>
        </p:nvPicPr>
        <p:blipFill>
          <a:blip r:embed="rId4"/>
          <a:stretch>
            <a:fillRect/>
          </a:stretch>
        </p:blipFill>
        <p:spPr>
          <a:xfrm>
            <a:off x="8059120" y="3927980"/>
            <a:ext cx="3978754" cy="2958455"/>
          </a:xfrm>
          <a:prstGeom prst="rect">
            <a:avLst/>
          </a:prstGeom>
        </p:spPr>
      </p:pic>
      <p:pic>
        <p:nvPicPr>
          <p:cNvPr id="5" name="Picture 4"/>
          <p:cNvPicPr>
            <a:picLocks noChangeAspect="1"/>
          </p:cNvPicPr>
          <p:nvPr/>
        </p:nvPicPr>
        <p:blipFill>
          <a:blip r:embed="rId5"/>
          <a:stretch>
            <a:fillRect/>
          </a:stretch>
        </p:blipFill>
        <p:spPr>
          <a:xfrm>
            <a:off x="7860457" y="2549851"/>
            <a:ext cx="3654208" cy="2221447"/>
          </a:xfrm>
          <a:prstGeom prst="rect">
            <a:avLst/>
          </a:prstGeom>
        </p:spPr>
      </p:pic>
      <p:sp>
        <p:nvSpPr>
          <p:cNvPr id="7" name="Slide Number Placeholder 6">
            <a:extLst>
              <a:ext uri="{FF2B5EF4-FFF2-40B4-BE49-F238E27FC236}">
                <a16:creationId xmlns="" xmlns:a16="http://schemas.microsoft.com/office/drawing/2014/main" id="{9B029D02-D937-49FF-A9FD-E9454B65D4CF}"/>
              </a:ext>
            </a:extLst>
          </p:cNvPr>
          <p:cNvSpPr>
            <a:spLocks noGrp="1"/>
          </p:cNvSpPr>
          <p:nvPr>
            <p:ph type="sldNum" sz="quarter" idx="12"/>
          </p:nvPr>
        </p:nvSpPr>
        <p:spPr/>
        <p:txBody>
          <a:bodyPr/>
          <a:lstStyle/>
          <a:p>
            <a:fld id="{4EE3D97C-2FD3-4369-B791-7D7EA10653AE}" type="slidenum">
              <a:rPr lang="en-AU" smtClean="0"/>
              <a:pPr/>
              <a:t>19</a:t>
            </a:fld>
            <a:endParaRPr lang="en-AU"/>
          </a:p>
        </p:txBody>
      </p:sp>
    </p:spTree>
    <p:extLst>
      <p:ext uri="{BB962C8B-B14F-4D97-AF65-F5344CB8AC3E}">
        <p14:creationId xmlns:p14="http://schemas.microsoft.com/office/powerpoint/2010/main" val="2106029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93727"/>
            <a:ext cx="8596668" cy="1320800"/>
          </a:xfrm>
        </p:spPr>
        <p:txBody>
          <a:bodyPr/>
          <a:lstStyle/>
          <a:p>
            <a:r>
              <a:rPr lang="en-AU" dirty="0" err="1">
                <a:solidFill>
                  <a:schemeClr val="accent2">
                    <a:lumMod val="75000"/>
                  </a:schemeClr>
                </a:solidFill>
              </a:rPr>
              <a:t>Arris</a:t>
            </a:r>
            <a:r>
              <a:rPr lang="en-AU" dirty="0">
                <a:solidFill>
                  <a:schemeClr val="accent2">
                    <a:lumMod val="75000"/>
                  </a:schemeClr>
                </a:solidFill>
              </a:rPr>
              <a:t> Pty Ltd </a:t>
            </a:r>
          </a:p>
        </p:txBody>
      </p:sp>
      <p:sp>
        <p:nvSpPr>
          <p:cNvPr id="7"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572402" y="1199213"/>
            <a:ext cx="9900611" cy="5181788"/>
          </a:xfrm>
        </p:spPr>
        <p:txBody>
          <a:bodyPr>
            <a:normAutofit lnSpcReduction="10000"/>
          </a:bodyPr>
          <a:lstStyle/>
          <a:p>
            <a:pPr lvl="1"/>
            <a:r>
              <a:rPr lang="en-AU" sz="2800" dirty="0" err="1"/>
              <a:t>Arris</a:t>
            </a:r>
            <a:r>
              <a:rPr lang="en-AU" sz="2800" dirty="0"/>
              <a:t> is a niche consulting firm that is at the fore of wastewater and recycled water development </a:t>
            </a:r>
          </a:p>
          <a:p>
            <a:pPr lvl="1"/>
            <a:r>
              <a:rPr lang="en-AU" sz="2800" dirty="0" smtClean="0"/>
              <a:t>Specialised </a:t>
            </a:r>
            <a:r>
              <a:rPr lang="en-AU" sz="2800" dirty="0"/>
              <a:t>in unique </a:t>
            </a:r>
            <a:r>
              <a:rPr lang="en-AU" sz="2800" dirty="0" smtClean="0"/>
              <a:t>‘fit </a:t>
            </a:r>
            <a:r>
              <a:rPr lang="en-AU" sz="2800" dirty="0"/>
              <a:t>for </a:t>
            </a:r>
            <a:r>
              <a:rPr lang="en-AU" sz="2800" dirty="0" smtClean="0"/>
              <a:t>purpose’ </a:t>
            </a:r>
            <a:r>
              <a:rPr lang="en-AU" sz="2800" dirty="0"/>
              <a:t>wastewater solutions with a focus on those that </a:t>
            </a:r>
            <a:r>
              <a:rPr lang="en-AU" sz="2800" dirty="0" smtClean="0"/>
              <a:t>are particularly complex or pose unique challenges</a:t>
            </a:r>
            <a:endParaRPr lang="en-AU" sz="2800" dirty="0"/>
          </a:p>
          <a:p>
            <a:pPr lvl="1"/>
            <a:r>
              <a:rPr lang="en-AU" sz="2800" dirty="0" smtClean="0"/>
              <a:t>Treatment solutions</a:t>
            </a:r>
            <a:endParaRPr lang="en-AU" sz="2800" dirty="0"/>
          </a:p>
          <a:p>
            <a:pPr lvl="2"/>
            <a:r>
              <a:rPr lang="en-AU" sz="2400" dirty="0"/>
              <a:t>Potable water system design and construction </a:t>
            </a:r>
          </a:p>
          <a:p>
            <a:pPr lvl="2"/>
            <a:r>
              <a:rPr lang="en-AU" sz="2400" dirty="0"/>
              <a:t>Wastewater system design, construction and operation </a:t>
            </a:r>
          </a:p>
          <a:p>
            <a:pPr lvl="2"/>
            <a:r>
              <a:rPr lang="en-AU" sz="2400" dirty="0"/>
              <a:t>Recycled water system design and compliance </a:t>
            </a:r>
            <a:r>
              <a:rPr lang="en-AU" sz="2400" dirty="0" smtClean="0"/>
              <a:t>reporting</a:t>
            </a:r>
          </a:p>
          <a:p>
            <a:pPr lvl="1"/>
            <a:r>
              <a:rPr lang="en-AU" sz="2800" dirty="0" err="1">
                <a:solidFill>
                  <a:schemeClr val="accent1">
                    <a:lumMod val="75000"/>
                  </a:schemeClr>
                </a:solidFill>
              </a:rPr>
              <a:t>Arris</a:t>
            </a:r>
            <a:r>
              <a:rPr lang="en-AU" sz="2800" dirty="0">
                <a:solidFill>
                  <a:schemeClr val="accent1">
                    <a:lumMod val="75000"/>
                  </a:schemeClr>
                </a:solidFill>
              </a:rPr>
              <a:t> </a:t>
            </a:r>
            <a:r>
              <a:rPr lang="en-AU" sz="2800" dirty="0" smtClean="0">
                <a:solidFill>
                  <a:schemeClr val="accent1">
                    <a:lumMod val="75000"/>
                  </a:schemeClr>
                </a:solidFill>
              </a:rPr>
              <a:t>understands water treatment</a:t>
            </a:r>
            <a:r>
              <a:rPr lang="en-AU" sz="2800" dirty="0">
                <a:solidFill>
                  <a:schemeClr val="accent1">
                    <a:lumMod val="75000"/>
                  </a:schemeClr>
                </a:solidFill>
              </a:rPr>
              <a:t>, and the </a:t>
            </a:r>
            <a:r>
              <a:rPr lang="en-AU" sz="2800" dirty="0" smtClean="0">
                <a:solidFill>
                  <a:schemeClr val="accent1">
                    <a:lumMod val="75000"/>
                  </a:schemeClr>
                </a:solidFill>
              </a:rPr>
              <a:t>disposal</a:t>
            </a:r>
            <a:r>
              <a:rPr lang="en-AU" sz="2800" dirty="0">
                <a:solidFill>
                  <a:schemeClr val="accent1">
                    <a:lumMod val="75000"/>
                  </a:schemeClr>
                </a:solidFill>
              </a:rPr>
              <a:t>, </a:t>
            </a:r>
            <a:r>
              <a:rPr lang="en-AU" sz="2800" dirty="0" smtClean="0">
                <a:solidFill>
                  <a:schemeClr val="accent1">
                    <a:lumMod val="75000"/>
                  </a:schemeClr>
                </a:solidFill>
              </a:rPr>
              <a:t>environmental impact </a:t>
            </a:r>
            <a:r>
              <a:rPr lang="en-AU" sz="2800" dirty="0">
                <a:solidFill>
                  <a:schemeClr val="accent1">
                    <a:lumMod val="75000"/>
                  </a:schemeClr>
                </a:solidFill>
              </a:rPr>
              <a:t>and fate of </a:t>
            </a:r>
            <a:r>
              <a:rPr lang="en-AU" sz="2800" dirty="0" smtClean="0">
                <a:solidFill>
                  <a:schemeClr val="accent1">
                    <a:lumMod val="75000"/>
                  </a:schemeClr>
                </a:solidFill>
              </a:rPr>
              <a:t>wastewater</a:t>
            </a:r>
            <a:endParaRPr lang="en-AU" sz="2800" dirty="0">
              <a:solidFill>
                <a:schemeClr val="accent1">
                  <a:lumMod val="75000"/>
                </a:schemeClr>
              </a:solidFill>
            </a:endParaRPr>
          </a:p>
          <a:p>
            <a:pPr lvl="1"/>
            <a:endParaRPr lang="en-AU" sz="2800" dirty="0"/>
          </a:p>
        </p:txBody>
      </p:sp>
      <p:sp>
        <p:nvSpPr>
          <p:cNvPr id="3" name="Slide Number Placeholder 2">
            <a:extLst>
              <a:ext uri="{FF2B5EF4-FFF2-40B4-BE49-F238E27FC236}">
                <a16:creationId xmlns="" xmlns:a16="http://schemas.microsoft.com/office/drawing/2014/main" id="{6F8B26D1-8E43-4FAB-8A07-403B1977DF39}"/>
              </a:ext>
            </a:extLst>
          </p:cNvPr>
          <p:cNvSpPr>
            <a:spLocks noGrp="1"/>
          </p:cNvSpPr>
          <p:nvPr>
            <p:ph type="sldNum" sz="quarter" idx="12"/>
          </p:nvPr>
        </p:nvSpPr>
        <p:spPr/>
        <p:txBody>
          <a:bodyPr/>
          <a:lstStyle/>
          <a:p>
            <a:fld id="{4EE3D97C-2FD3-4369-B791-7D7EA10653AE}" type="slidenum">
              <a:rPr lang="en-AU" smtClean="0"/>
              <a:pPr/>
              <a:t>2</a:t>
            </a:fld>
            <a:endParaRPr lang="en-AU"/>
          </a:p>
        </p:txBody>
      </p:sp>
    </p:spTree>
    <p:extLst>
      <p:ext uri="{BB962C8B-B14F-4D97-AF65-F5344CB8AC3E}">
        <p14:creationId xmlns:p14="http://schemas.microsoft.com/office/powerpoint/2010/main" val="1817102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492228"/>
            <a:ext cx="10837332" cy="1320800"/>
          </a:xfrm>
        </p:spPr>
        <p:txBody>
          <a:bodyPr/>
          <a:lstStyle/>
          <a:p>
            <a:r>
              <a:rPr lang="en-AU" dirty="0">
                <a:solidFill>
                  <a:schemeClr val="accent2">
                    <a:lumMod val="75000"/>
                  </a:schemeClr>
                </a:solidFill>
              </a:rPr>
              <a:t>Keppel Sands, Livingstone Shire Council QLD </a:t>
            </a:r>
          </a:p>
        </p:txBody>
      </p:sp>
      <p:sp>
        <p:nvSpPr>
          <p:cNvPr id="4" name="Slide Number Placeholder 3">
            <a:extLst>
              <a:ext uri="{FF2B5EF4-FFF2-40B4-BE49-F238E27FC236}">
                <a16:creationId xmlns="" xmlns:a16="http://schemas.microsoft.com/office/drawing/2014/main" id="{3358818D-1CCF-4A2D-88DD-F61C1ED67F8F}"/>
              </a:ext>
            </a:extLst>
          </p:cNvPr>
          <p:cNvSpPr>
            <a:spLocks noGrp="1"/>
          </p:cNvSpPr>
          <p:nvPr>
            <p:ph type="sldNum" sz="quarter" idx="12"/>
          </p:nvPr>
        </p:nvSpPr>
        <p:spPr/>
        <p:txBody>
          <a:bodyPr/>
          <a:lstStyle/>
          <a:p>
            <a:fld id="{4EE3D97C-2FD3-4369-B791-7D7EA10653AE}" type="slidenum">
              <a:rPr lang="en-AU" smtClean="0"/>
              <a:pPr/>
              <a:t>20</a:t>
            </a:fld>
            <a:endParaRPr lang="en-AU"/>
          </a:p>
        </p:txBody>
      </p:sp>
      <p:sp>
        <p:nvSpPr>
          <p:cNvPr id="7" name="Rectangle 6">
            <a:extLst>
              <a:ext uri="{FF2B5EF4-FFF2-40B4-BE49-F238E27FC236}">
                <a16:creationId xmlns="" xmlns:a16="http://schemas.microsoft.com/office/drawing/2014/main" id="{E9A84CFF-738B-4835-AF65-DE8F98D8AFB8}"/>
              </a:ext>
            </a:extLst>
          </p:cNvPr>
          <p:cNvSpPr/>
          <p:nvPr/>
        </p:nvSpPr>
        <p:spPr>
          <a:xfrm>
            <a:off x="345856" y="1321351"/>
            <a:ext cx="6401032" cy="5447645"/>
          </a:xfrm>
          <a:prstGeom prst="rect">
            <a:avLst/>
          </a:prstGeom>
        </p:spPr>
        <p:txBody>
          <a:bodyPr wrap="square">
            <a:spAutoFit/>
          </a:bodyPr>
          <a:lstStyle/>
          <a:p>
            <a:pPr marL="742950" lvl="1"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Problem: </a:t>
            </a:r>
          </a:p>
          <a:p>
            <a:pPr marL="1200150" lvl="2"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further development </a:t>
            </a:r>
            <a:r>
              <a:rPr lang="en-AU" sz="2400" dirty="0" smtClean="0">
                <a:solidFill>
                  <a:schemeClr val="tx1">
                    <a:lumMod val="75000"/>
                    <a:lumOff val="25000"/>
                  </a:schemeClr>
                </a:solidFill>
              </a:rPr>
              <a:t>constrained in GBR Marine </a:t>
            </a:r>
            <a:r>
              <a:rPr lang="en-AU" sz="2400" dirty="0">
                <a:solidFill>
                  <a:schemeClr val="tx1">
                    <a:lumMod val="75000"/>
                    <a:lumOff val="25000"/>
                  </a:schemeClr>
                </a:solidFill>
              </a:rPr>
              <a:t>Park</a:t>
            </a:r>
          </a:p>
          <a:p>
            <a:pPr marL="1200150" lvl="2"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Shallow water table</a:t>
            </a:r>
          </a:p>
          <a:p>
            <a:pPr marL="1200150" lvl="2"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Operational cost &gt;$100,000/</a:t>
            </a:r>
            <a:r>
              <a:rPr lang="en-AU" sz="2400" dirty="0" err="1">
                <a:solidFill>
                  <a:schemeClr val="tx1">
                    <a:lumMod val="75000"/>
                    <a:lumOff val="25000"/>
                  </a:schemeClr>
                </a:solidFill>
              </a:rPr>
              <a:t>yr</a:t>
            </a:r>
            <a:endParaRPr lang="en-AU" sz="2400" dirty="0">
              <a:solidFill>
                <a:schemeClr val="tx1">
                  <a:lumMod val="75000"/>
                  <a:lumOff val="25000"/>
                </a:schemeClr>
              </a:solidFill>
            </a:endParaRPr>
          </a:p>
          <a:p>
            <a:pPr marL="742950" lvl="1"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Park owned by the Livingston Shire Council, mix of permanent and temporary occupancy</a:t>
            </a:r>
          </a:p>
          <a:p>
            <a:pPr marL="742950" lvl="1"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Solution: Small CWMS: septic tanks with </a:t>
            </a:r>
            <a:r>
              <a:rPr lang="en-AU" sz="2400" dirty="0" err="1">
                <a:solidFill>
                  <a:schemeClr val="tx1">
                    <a:lumMod val="75000"/>
                    <a:lumOff val="25000"/>
                  </a:schemeClr>
                </a:solidFill>
              </a:rPr>
              <a:t>Rhizopods</a:t>
            </a:r>
            <a:r>
              <a:rPr lang="en-AU" sz="2400" dirty="0">
                <a:solidFill>
                  <a:schemeClr val="tx1">
                    <a:lumMod val="75000"/>
                    <a:lumOff val="25000"/>
                  </a:schemeClr>
                </a:solidFill>
              </a:rPr>
              <a:t> </a:t>
            </a:r>
            <a:r>
              <a:rPr lang="en-AU" sz="2400" dirty="0" smtClean="0">
                <a:solidFill>
                  <a:schemeClr val="tx1">
                    <a:lumMod val="75000"/>
                    <a:lumOff val="25000"/>
                  </a:schemeClr>
                </a:solidFill>
              </a:rPr>
              <a:t>(zero discharge)</a:t>
            </a:r>
            <a:endParaRPr lang="en-AU" sz="2400" dirty="0">
              <a:solidFill>
                <a:schemeClr val="tx1">
                  <a:lumMod val="75000"/>
                  <a:lumOff val="25000"/>
                </a:schemeClr>
              </a:solidFill>
            </a:endParaRPr>
          </a:p>
          <a:p>
            <a:pPr marL="742950" lvl="1" indent="-285750">
              <a:lnSpc>
                <a:spcPct val="80000"/>
              </a:lnSpc>
              <a:spcBef>
                <a:spcPts val="800"/>
              </a:spcBef>
              <a:buClr>
                <a:schemeClr val="accent1"/>
              </a:buClr>
              <a:buSzPct val="80000"/>
              <a:buFont typeface="Wingdings 3" charset="2"/>
              <a:buChar char=""/>
            </a:pPr>
            <a:r>
              <a:rPr lang="en-AU" sz="2400" dirty="0" smtClean="0">
                <a:solidFill>
                  <a:schemeClr val="tx1">
                    <a:lumMod val="75000"/>
                    <a:lumOff val="25000"/>
                  </a:schemeClr>
                </a:solidFill>
              </a:rPr>
              <a:t>No </a:t>
            </a:r>
            <a:r>
              <a:rPr lang="en-AU" sz="2400" dirty="0">
                <a:solidFill>
                  <a:schemeClr val="tx1">
                    <a:lumMod val="75000"/>
                    <a:lumOff val="25000"/>
                  </a:schemeClr>
                </a:solidFill>
              </a:rPr>
              <a:t>pumps-out due to excess water</a:t>
            </a:r>
          </a:p>
          <a:p>
            <a:pPr marL="742950" lvl="1"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Normal sludge pump outs of septic tanks</a:t>
            </a:r>
          </a:p>
          <a:p>
            <a:pPr marL="742950" lvl="1" indent="-285750">
              <a:lnSpc>
                <a:spcPct val="80000"/>
              </a:lnSpc>
              <a:spcBef>
                <a:spcPts val="800"/>
              </a:spcBef>
              <a:buClr>
                <a:schemeClr val="accent1"/>
              </a:buClr>
              <a:buSzPct val="80000"/>
              <a:buFont typeface="Wingdings 3" charset="2"/>
              <a:buChar char=""/>
            </a:pPr>
            <a:r>
              <a:rPr lang="en-AU" sz="2400" dirty="0">
                <a:solidFill>
                  <a:schemeClr val="tx1">
                    <a:lumMod val="75000"/>
                    <a:lumOff val="25000"/>
                  </a:schemeClr>
                </a:solidFill>
              </a:rPr>
              <a:t>Park has been able to expand the number of sites</a:t>
            </a:r>
          </a:p>
        </p:txBody>
      </p:sp>
      <p:pic>
        <p:nvPicPr>
          <p:cNvPr id="11" name="Picture 2">
            <a:extLst>
              <a:ext uri="{FF2B5EF4-FFF2-40B4-BE49-F238E27FC236}">
                <a16:creationId xmlns="" xmlns:a16="http://schemas.microsoft.com/office/drawing/2014/main" id="{2E2D9946-77AD-4F25-9373-7708B68C67F8}"/>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746888" y="1466550"/>
            <a:ext cx="5445112" cy="3399434"/>
          </a:xfrm>
          <a:prstGeom prst="rect">
            <a:avLst/>
          </a:prstGeom>
          <a:noFill/>
          <a:ln w="9525">
            <a:noFill/>
            <a:miter lim="800000"/>
            <a:headEnd/>
            <a:tailEnd/>
          </a:ln>
          <a:effectLst/>
        </p:spPr>
      </p:pic>
      <p:sp>
        <p:nvSpPr>
          <p:cNvPr id="3" name="Rectangle 2"/>
          <p:cNvSpPr/>
          <p:nvPr/>
        </p:nvSpPr>
        <p:spPr>
          <a:xfrm>
            <a:off x="8963025" y="3562350"/>
            <a:ext cx="381000" cy="2381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oup 9"/>
          <p:cNvGrpSpPr/>
          <p:nvPr/>
        </p:nvGrpSpPr>
        <p:grpSpPr>
          <a:xfrm>
            <a:off x="9436787" y="1016720"/>
            <a:ext cx="2605301" cy="1883014"/>
            <a:chOff x="6889762" y="4240555"/>
            <a:chExt cx="3433510" cy="2653642"/>
          </a:xfrm>
        </p:grpSpPr>
        <p:pic>
          <p:nvPicPr>
            <p:cNvPr id="12" name="Picture 11">
              <a:extLst>
                <a:ext uri="{FF2B5EF4-FFF2-40B4-BE49-F238E27FC236}">
                  <a16:creationId xmlns="" xmlns:a16="http://schemas.microsoft.com/office/drawing/2014/main" id="{B4C3939B-0393-478C-8D49-16ABCCD994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9763" y="4240555"/>
              <a:ext cx="3433509" cy="2653642"/>
            </a:xfrm>
            <a:prstGeom prst="rect">
              <a:avLst/>
            </a:prstGeom>
          </p:spPr>
        </p:pic>
        <p:sp>
          <p:nvSpPr>
            <p:cNvPr id="8" name="Rectangle 7"/>
            <p:cNvSpPr/>
            <p:nvPr/>
          </p:nvSpPr>
          <p:spPr>
            <a:xfrm>
              <a:off x="6889762" y="4255445"/>
              <a:ext cx="3433509" cy="263875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6" name="Straight Arrow Connector 5"/>
          <p:cNvCxnSpPr/>
          <p:nvPr/>
        </p:nvCxnSpPr>
        <p:spPr>
          <a:xfrm flipV="1">
            <a:off x="9153525" y="2899735"/>
            <a:ext cx="315919" cy="66261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7737451" y="4869363"/>
            <a:ext cx="4454549" cy="2188427"/>
          </a:xfrm>
          <a:prstGeom prst="rect">
            <a:avLst/>
          </a:prstGeom>
        </p:spPr>
      </p:pic>
    </p:spTree>
    <p:extLst>
      <p:ext uri="{BB962C8B-B14F-4D97-AF65-F5344CB8AC3E}">
        <p14:creationId xmlns:p14="http://schemas.microsoft.com/office/powerpoint/2010/main" val="325244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447258"/>
            <a:ext cx="10837332" cy="1320800"/>
          </a:xfrm>
        </p:spPr>
        <p:txBody>
          <a:bodyPr/>
          <a:lstStyle/>
          <a:p>
            <a:r>
              <a:rPr lang="en-AU" dirty="0">
                <a:solidFill>
                  <a:schemeClr val="accent2">
                    <a:lumMod val="75000"/>
                  </a:schemeClr>
                </a:solidFill>
              </a:rPr>
              <a:t>Rising Sun Hotel, Auburn SA</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197427" y="1242568"/>
            <a:ext cx="6508174" cy="5310632"/>
          </a:xfrm>
        </p:spPr>
        <p:txBody>
          <a:bodyPr>
            <a:normAutofit fontScale="85000" lnSpcReduction="10000"/>
          </a:bodyPr>
          <a:lstStyle/>
          <a:p>
            <a:pPr lvl="1"/>
            <a:r>
              <a:rPr lang="en-AU" sz="3100" dirty="0"/>
              <a:t>Problem: </a:t>
            </a:r>
          </a:p>
          <a:p>
            <a:pPr lvl="2"/>
            <a:r>
              <a:rPr lang="en-AU" sz="2600" dirty="0" smtClean="0"/>
              <a:t>over-developed site and </a:t>
            </a:r>
            <a:r>
              <a:rPr lang="en-AU" sz="2600" dirty="0"/>
              <a:t>previous approvals granted for bar trade and </a:t>
            </a:r>
            <a:r>
              <a:rPr lang="en-AU" sz="2600" dirty="0" smtClean="0"/>
              <a:t>accommodation mean installed </a:t>
            </a:r>
            <a:r>
              <a:rPr lang="en-AU" sz="2600" dirty="0"/>
              <a:t>system </a:t>
            </a:r>
            <a:r>
              <a:rPr lang="en-AU" sz="2600" dirty="0" smtClean="0"/>
              <a:t>is now </a:t>
            </a:r>
            <a:r>
              <a:rPr lang="en-AU" sz="2600" dirty="0"/>
              <a:t>non-compliant</a:t>
            </a:r>
          </a:p>
          <a:p>
            <a:pPr lvl="1"/>
            <a:r>
              <a:rPr lang="en-AU" sz="3100" dirty="0"/>
              <a:t>Solution: </a:t>
            </a:r>
            <a:r>
              <a:rPr lang="en-AU" sz="3100" dirty="0" smtClean="0"/>
              <a:t>septic </a:t>
            </a:r>
            <a:r>
              <a:rPr lang="en-AU" sz="3100" dirty="0"/>
              <a:t>tank and </a:t>
            </a:r>
            <a:r>
              <a:rPr lang="en-AU" sz="3100" dirty="0" smtClean="0"/>
              <a:t>ABSORBS™ </a:t>
            </a:r>
            <a:r>
              <a:rPr lang="en-AU" sz="3100" dirty="0"/>
              <a:t>disposal (smallest possible footprint)</a:t>
            </a:r>
          </a:p>
          <a:p>
            <a:pPr lvl="1"/>
            <a:r>
              <a:rPr lang="en-AU" sz="3100" dirty="0"/>
              <a:t>Design flow of approx. 6 </a:t>
            </a:r>
            <a:r>
              <a:rPr lang="en-AU" sz="3100" dirty="0" err="1"/>
              <a:t>kL</a:t>
            </a:r>
            <a:r>
              <a:rPr lang="en-AU" sz="3100" dirty="0"/>
              <a:t>/d</a:t>
            </a:r>
          </a:p>
          <a:p>
            <a:pPr lvl="1"/>
            <a:r>
              <a:rPr lang="en-AU" sz="3100" dirty="0"/>
              <a:t>System is </a:t>
            </a:r>
            <a:r>
              <a:rPr lang="en-AU" sz="3100" dirty="0" smtClean="0"/>
              <a:t>passive; </a:t>
            </a:r>
            <a:r>
              <a:rPr lang="en-AU" sz="3100" dirty="0"/>
              <a:t>lowest maintenance and operational cost</a:t>
            </a:r>
          </a:p>
          <a:p>
            <a:pPr lvl="2"/>
            <a:r>
              <a:rPr lang="en-AU" sz="2600" dirty="0" smtClean="0"/>
              <a:t>granted </a:t>
            </a:r>
            <a:r>
              <a:rPr lang="en-AU" sz="2600" dirty="0"/>
              <a:t>SA Health approval when all other options previously explored had failed</a:t>
            </a:r>
          </a:p>
        </p:txBody>
      </p:sp>
      <p:sp>
        <p:nvSpPr>
          <p:cNvPr id="4" name="Slide Number Placeholder 3">
            <a:extLst>
              <a:ext uri="{FF2B5EF4-FFF2-40B4-BE49-F238E27FC236}">
                <a16:creationId xmlns="" xmlns:a16="http://schemas.microsoft.com/office/drawing/2014/main" id="{7B4A1373-A11A-437D-9CFC-A525B4F57225}"/>
              </a:ext>
            </a:extLst>
          </p:cNvPr>
          <p:cNvSpPr>
            <a:spLocks noGrp="1"/>
          </p:cNvSpPr>
          <p:nvPr>
            <p:ph type="sldNum" sz="quarter" idx="12"/>
          </p:nvPr>
        </p:nvSpPr>
        <p:spPr/>
        <p:txBody>
          <a:bodyPr/>
          <a:lstStyle/>
          <a:p>
            <a:fld id="{4EE3D97C-2FD3-4369-B791-7D7EA10653AE}" type="slidenum">
              <a:rPr lang="en-AU" smtClean="0"/>
              <a:pPr/>
              <a:t>21</a:t>
            </a:fld>
            <a:endParaRPr lang="en-AU"/>
          </a:p>
        </p:txBody>
      </p:sp>
      <p:pic>
        <p:nvPicPr>
          <p:cNvPr id="7" name="Picture 6">
            <a:extLst>
              <a:ext uri="{FF2B5EF4-FFF2-40B4-BE49-F238E27FC236}">
                <a16:creationId xmlns="" xmlns:a16="http://schemas.microsoft.com/office/drawing/2014/main" id="{DA1156D0-1AA9-4C87-A924-9604AB8440A5}"/>
              </a:ext>
            </a:extLst>
          </p:cNvPr>
          <p:cNvPicPr>
            <a:picLocks noChangeAspect="1"/>
          </p:cNvPicPr>
          <p:nvPr/>
        </p:nvPicPr>
        <p:blipFill>
          <a:blip r:embed="rId3"/>
          <a:stretch>
            <a:fillRect/>
          </a:stretch>
        </p:blipFill>
        <p:spPr>
          <a:xfrm>
            <a:off x="8497944" y="2353923"/>
            <a:ext cx="3496630" cy="4392203"/>
          </a:xfrm>
          <a:prstGeom prst="rect">
            <a:avLst/>
          </a:prstGeom>
        </p:spPr>
      </p:pic>
      <p:pic>
        <p:nvPicPr>
          <p:cNvPr id="5" name="Picture 4"/>
          <p:cNvPicPr>
            <a:picLocks noChangeAspect="1"/>
          </p:cNvPicPr>
          <p:nvPr/>
        </p:nvPicPr>
        <p:blipFill>
          <a:blip r:embed="rId4"/>
          <a:stretch>
            <a:fillRect/>
          </a:stretch>
        </p:blipFill>
        <p:spPr>
          <a:xfrm>
            <a:off x="8191090" y="447258"/>
            <a:ext cx="3323575" cy="2023972"/>
          </a:xfrm>
          <a:prstGeom prst="rect">
            <a:avLst/>
          </a:prstGeom>
        </p:spPr>
      </p:pic>
    </p:spTree>
    <p:extLst>
      <p:ext uri="{BB962C8B-B14F-4D97-AF65-F5344CB8AC3E}">
        <p14:creationId xmlns:p14="http://schemas.microsoft.com/office/powerpoint/2010/main" val="2038040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582168"/>
            <a:ext cx="10837332" cy="1320800"/>
          </a:xfrm>
        </p:spPr>
        <p:txBody>
          <a:bodyPr/>
          <a:lstStyle/>
          <a:p>
            <a:r>
              <a:rPr lang="en-AU" dirty="0">
                <a:solidFill>
                  <a:schemeClr val="accent2">
                    <a:lumMod val="75000"/>
                  </a:schemeClr>
                </a:solidFill>
              </a:rPr>
              <a:t>Point </a:t>
            </a:r>
            <a:r>
              <a:rPr lang="en-AU" dirty="0" smtClean="0">
                <a:solidFill>
                  <a:schemeClr val="accent2">
                    <a:lumMod val="75000"/>
                  </a:schemeClr>
                </a:solidFill>
              </a:rPr>
              <a:t>Boston, Eyre Peninsula</a:t>
            </a:r>
            <a:endParaRPr lang="en-AU" dirty="0">
              <a:solidFill>
                <a:schemeClr val="accent2">
                  <a:lumMod val="75000"/>
                </a:schemeClr>
              </a:solidFill>
            </a:endParaRP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148629" y="1242568"/>
            <a:ext cx="7917686" cy="5503558"/>
          </a:xfrm>
        </p:spPr>
        <p:txBody>
          <a:bodyPr>
            <a:noAutofit/>
          </a:bodyPr>
          <a:lstStyle/>
          <a:p>
            <a:pPr lvl="1"/>
            <a:r>
              <a:rPr lang="en-AU" sz="2400" dirty="0"/>
              <a:t>Problem: </a:t>
            </a:r>
          </a:p>
          <a:p>
            <a:pPr lvl="2"/>
            <a:r>
              <a:rPr lang="en-AU" sz="2050" dirty="0"/>
              <a:t>Failed CWMS with non-potable reuse </a:t>
            </a:r>
          </a:p>
          <a:p>
            <a:pPr lvl="3"/>
            <a:r>
              <a:rPr lang="en-AU" sz="1800" dirty="0" err="1" smtClean="0"/>
              <a:t>Biolytix</a:t>
            </a:r>
            <a:r>
              <a:rPr lang="en-AU" sz="1800" baseline="30000" dirty="0" smtClean="0"/>
              <a:t>®</a:t>
            </a:r>
            <a:r>
              <a:rPr lang="en-AU" sz="1800" dirty="0" smtClean="0"/>
              <a:t> </a:t>
            </a:r>
            <a:r>
              <a:rPr lang="en-AU" sz="1800" dirty="0"/>
              <a:t>mandated but no longer available to </a:t>
            </a:r>
            <a:r>
              <a:rPr lang="en-AU" sz="1800" dirty="0" smtClean="0"/>
              <a:t>AU market</a:t>
            </a:r>
            <a:endParaRPr lang="en-AU" sz="1800" dirty="0"/>
          </a:p>
          <a:p>
            <a:pPr lvl="2"/>
            <a:r>
              <a:rPr lang="en-AU" sz="2050" dirty="0"/>
              <a:t>Stringent regulatory </a:t>
            </a:r>
            <a:r>
              <a:rPr lang="en-AU" sz="2050" dirty="0" smtClean="0"/>
              <a:t>requirements (environmentally-sensitive area; EPA ruled on-site </a:t>
            </a:r>
            <a:r>
              <a:rPr lang="en-AU" sz="2050" dirty="0"/>
              <a:t>disposal not </a:t>
            </a:r>
            <a:r>
              <a:rPr lang="en-AU" sz="2050" dirty="0" smtClean="0"/>
              <a:t>an </a:t>
            </a:r>
            <a:r>
              <a:rPr lang="en-AU" sz="2050" dirty="0"/>
              <a:t>option)</a:t>
            </a:r>
          </a:p>
          <a:p>
            <a:pPr lvl="2"/>
            <a:r>
              <a:rPr lang="en-AU" sz="2050" dirty="0"/>
              <a:t>Stage 1, 207 </a:t>
            </a:r>
            <a:r>
              <a:rPr lang="en-AU" sz="2050" dirty="0" smtClean="0"/>
              <a:t>lots </a:t>
            </a:r>
            <a:r>
              <a:rPr lang="en-AU" sz="2050" dirty="0"/>
              <a:t>80% sold, 17 developed</a:t>
            </a:r>
          </a:p>
          <a:p>
            <a:pPr lvl="2"/>
            <a:r>
              <a:rPr lang="en-AU" sz="2050" dirty="0"/>
              <a:t>Stage 2, DA </a:t>
            </a:r>
            <a:r>
              <a:rPr lang="en-AU" sz="2050" dirty="0" smtClean="0"/>
              <a:t>issued</a:t>
            </a:r>
            <a:endParaRPr lang="en-AU" sz="2050" dirty="0"/>
          </a:p>
          <a:p>
            <a:pPr lvl="2"/>
            <a:r>
              <a:rPr lang="en-AU" sz="2050" dirty="0"/>
              <a:t>Stages 3 and 4 </a:t>
            </a:r>
            <a:r>
              <a:rPr lang="en-AU" sz="2050" dirty="0" smtClean="0"/>
              <a:t>are planned, </a:t>
            </a:r>
            <a:r>
              <a:rPr lang="en-AU" sz="2050" dirty="0"/>
              <a:t>but DA not </a:t>
            </a:r>
            <a:r>
              <a:rPr lang="en-AU" sz="2050" dirty="0" smtClean="0"/>
              <a:t>yet sought</a:t>
            </a:r>
            <a:endParaRPr lang="en-AU" sz="2050" dirty="0"/>
          </a:p>
          <a:p>
            <a:pPr lvl="2"/>
            <a:r>
              <a:rPr lang="en-AU" sz="2050" dirty="0" smtClean="0"/>
              <a:t>Many properties can’t </a:t>
            </a:r>
            <a:r>
              <a:rPr lang="en-AU" sz="2050" dirty="0"/>
              <a:t>meet </a:t>
            </a:r>
            <a:r>
              <a:rPr lang="en-AU" sz="2050" dirty="0" smtClean="0"/>
              <a:t>ocean set-back requirement</a:t>
            </a:r>
            <a:endParaRPr lang="en-AU" sz="2050" dirty="0"/>
          </a:p>
          <a:p>
            <a:pPr lvl="2"/>
            <a:r>
              <a:rPr lang="en-AU" sz="2050" dirty="0"/>
              <a:t>Must have a beneficial reuse </a:t>
            </a:r>
            <a:r>
              <a:rPr lang="en-AU" sz="2050" dirty="0" smtClean="0"/>
              <a:t>component (conventional reuse </a:t>
            </a:r>
            <a:r>
              <a:rPr lang="en-AU" sz="2050" dirty="0" smtClean="0">
                <a:sym typeface="Symbol" panose="05050102010706020507" pitchFamily="18" charset="2"/>
              </a:rPr>
              <a:t>technically feasible, but high CAPEX </a:t>
            </a:r>
            <a:r>
              <a:rPr lang="en-AU" sz="2050" dirty="0">
                <a:sym typeface="Symbol" panose="05050102010706020507" pitchFamily="18" charset="2"/>
              </a:rPr>
              <a:t>and </a:t>
            </a:r>
            <a:r>
              <a:rPr lang="en-AU" sz="2050" dirty="0" smtClean="0">
                <a:sym typeface="Symbol" panose="05050102010706020507" pitchFamily="18" charset="2"/>
              </a:rPr>
              <a:t>OPEX)</a:t>
            </a:r>
            <a:endParaRPr lang="en-AU" sz="2050" dirty="0">
              <a:sym typeface="Symbol" panose="05050102010706020507" pitchFamily="18" charset="2"/>
            </a:endParaRPr>
          </a:p>
          <a:p>
            <a:pPr lvl="2"/>
            <a:r>
              <a:rPr lang="en-AU" sz="2050" dirty="0">
                <a:sym typeface="Symbol" panose="05050102010706020507" pitchFamily="18" charset="2"/>
              </a:rPr>
              <a:t>Must be scalable – in 10 hose increments</a:t>
            </a:r>
          </a:p>
        </p:txBody>
      </p:sp>
      <p:sp>
        <p:nvSpPr>
          <p:cNvPr id="4" name="Slide Number Placeholder 3">
            <a:extLst>
              <a:ext uri="{FF2B5EF4-FFF2-40B4-BE49-F238E27FC236}">
                <a16:creationId xmlns="" xmlns:a16="http://schemas.microsoft.com/office/drawing/2014/main" id="{A7BD4BBB-62FF-4586-8693-B1983E300C58}"/>
              </a:ext>
            </a:extLst>
          </p:cNvPr>
          <p:cNvSpPr>
            <a:spLocks noGrp="1"/>
          </p:cNvSpPr>
          <p:nvPr>
            <p:ph type="sldNum" sz="quarter" idx="12"/>
          </p:nvPr>
        </p:nvSpPr>
        <p:spPr/>
        <p:txBody>
          <a:bodyPr/>
          <a:lstStyle/>
          <a:p>
            <a:fld id="{4EE3D97C-2FD3-4369-B791-7D7EA10653AE}" type="slidenum">
              <a:rPr lang="en-AU" smtClean="0"/>
              <a:pPr/>
              <a:t>22</a:t>
            </a:fld>
            <a:endParaRPr lang="en-AU"/>
          </a:p>
        </p:txBody>
      </p:sp>
      <p:pic>
        <p:nvPicPr>
          <p:cNvPr id="5" name="Picture 4">
            <a:extLst>
              <a:ext uri="{FF2B5EF4-FFF2-40B4-BE49-F238E27FC236}">
                <a16:creationId xmlns="" xmlns:a16="http://schemas.microsoft.com/office/drawing/2014/main" id="{2BF8B723-0929-482F-800A-9801C9421139}"/>
              </a:ext>
            </a:extLst>
          </p:cNvPr>
          <p:cNvPicPr>
            <a:picLocks noChangeAspect="1"/>
          </p:cNvPicPr>
          <p:nvPr/>
        </p:nvPicPr>
        <p:blipFill>
          <a:blip r:embed="rId3"/>
          <a:stretch>
            <a:fillRect/>
          </a:stretch>
        </p:blipFill>
        <p:spPr>
          <a:xfrm>
            <a:off x="8201025" y="0"/>
            <a:ext cx="3990975" cy="5057775"/>
          </a:xfrm>
          <a:prstGeom prst="rect">
            <a:avLst/>
          </a:prstGeom>
        </p:spPr>
      </p:pic>
    </p:spTree>
    <p:extLst>
      <p:ext uri="{BB962C8B-B14F-4D97-AF65-F5344CB8AC3E}">
        <p14:creationId xmlns:p14="http://schemas.microsoft.com/office/powerpoint/2010/main" val="35862897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CC510A-23DD-4F6B-91F7-0E12D7BD932A}"/>
              </a:ext>
            </a:extLst>
          </p:cNvPr>
          <p:cNvSpPr>
            <a:spLocks noGrp="1"/>
          </p:cNvSpPr>
          <p:nvPr>
            <p:ph type="title"/>
          </p:nvPr>
        </p:nvSpPr>
        <p:spPr/>
        <p:txBody>
          <a:bodyPr/>
          <a:lstStyle/>
          <a:p>
            <a:r>
              <a:rPr lang="en-AU" dirty="0">
                <a:solidFill>
                  <a:schemeClr val="accent2">
                    <a:lumMod val="75000"/>
                  </a:schemeClr>
                </a:solidFill>
              </a:rPr>
              <a:t>Point Boston</a:t>
            </a:r>
          </a:p>
        </p:txBody>
      </p:sp>
      <p:sp>
        <p:nvSpPr>
          <p:cNvPr id="3" name="Content Placeholder 2">
            <a:extLst>
              <a:ext uri="{FF2B5EF4-FFF2-40B4-BE49-F238E27FC236}">
                <a16:creationId xmlns="" xmlns:a16="http://schemas.microsoft.com/office/drawing/2014/main" id="{08483C73-B0A1-44C0-B87A-04DA8BDAB965}"/>
              </a:ext>
            </a:extLst>
          </p:cNvPr>
          <p:cNvSpPr>
            <a:spLocks noGrp="1"/>
          </p:cNvSpPr>
          <p:nvPr>
            <p:ph idx="1"/>
          </p:nvPr>
        </p:nvSpPr>
        <p:spPr>
          <a:xfrm>
            <a:off x="677333" y="1184564"/>
            <a:ext cx="10385407" cy="5368635"/>
          </a:xfrm>
        </p:spPr>
        <p:txBody>
          <a:bodyPr/>
          <a:lstStyle/>
          <a:p>
            <a:r>
              <a:rPr lang="en-AU" dirty="0"/>
              <a:t>Solution:</a:t>
            </a:r>
          </a:p>
          <a:p>
            <a:pPr lvl="1"/>
            <a:r>
              <a:rPr lang="en-AU" dirty="0"/>
              <a:t>Each residence to have passive septic </a:t>
            </a:r>
            <a:r>
              <a:rPr lang="en-AU" dirty="0" smtClean="0"/>
              <a:t>tank / baffled anaerobic reactor</a:t>
            </a:r>
            <a:endParaRPr lang="en-AU" dirty="0"/>
          </a:p>
          <a:p>
            <a:pPr lvl="1"/>
            <a:r>
              <a:rPr lang="en-AU" dirty="0"/>
              <a:t>Current </a:t>
            </a:r>
            <a:r>
              <a:rPr lang="en-AU" dirty="0" smtClean="0"/>
              <a:t>sewer system </a:t>
            </a:r>
            <a:r>
              <a:rPr lang="en-AU" dirty="0"/>
              <a:t>used to aggregate </a:t>
            </a:r>
            <a:r>
              <a:rPr lang="en-AU" dirty="0" smtClean="0"/>
              <a:t>primary-treated wastewater</a:t>
            </a:r>
            <a:endParaRPr lang="en-AU" dirty="0"/>
          </a:p>
          <a:p>
            <a:pPr lvl="1"/>
            <a:r>
              <a:rPr lang="en-AU" dirty="0"/>
              <a:t>Low </a:t>
            </a:r>
            <a:r>
              <a:rPr lang="en-AU" dirty="0" smtClean="0"/>
              <a:t>CAPEX </a:t>
            </a:r>
            <a:r>
              <a:rPr lang="en-AU" dirty="0"/>
              <a:t>equivalent to cost of on-site solution </a:t>
            </a:r>
            <a:r>
              <a:rPr lang="en-AU" dirty="0" smtClean="0"/>
              <a:t>(≈</a:t>
            </a:r>
            <a:r>
              <a:rPr lang="en-AU" dirty="0" smtClean="0">
                <a:sym typeface="Symbol" panose="05050102010706020507" pitchFamily="18" charset="2"/>
              </a:rPr>
              <a:t>$20K/lot)</a:t>
            </a:r>
            <a:endParaRPr lang="en-AU" dirty="0">
              <a:sym typeface="Symbol" panose="05050102010706020507" pitchFamily="18" charset="2"/>
            </a:endParaRPr>
          </a:p>
          <a:p>
            <a:pPr lvl="1"/>
            <a:r>
              <a:rPr lang="en-AU" dirty="0">
                <a:sym typeface="Symbol" panose="05050102010706020507" pitchFamily="18" charset="2"/>
              </a:rPr>
              <a:t>Largely passive treatment, very low </a:t>
            </a:r>
            <a:r>
              <a:rPr lang="en-AU" dirty="0" smtClean="0">
                <a:sym typeface="Symbol" panose="05050102010706020507" pitchFamily="18" charset="2"/>
              </a:rPr>
              <a:t>OPEX at </a:t>
            </a:r>
            <a:r>
              <a:rPr lang="en-AU" dirty="0">
                <a:sym typeface="Symbol" panose="05050102010706020507" pitchFamily="18" charset="2"/>
              </a:rPr>
              <a:t>household and scheme level </a:t>
            </a:r>
            <a:endParaRPr lang="en-AU" dirty="0"/>
          </a:p>
          <a:p>
            <a:pPr lvl="1"/>
            <a:r>
              <a:rPr lang="en-AU" dirty="0" err="1"/>
              <a:t>Rhizopods</a:t>
            </a:r>
            <a:r>
              <a:rPr lang="en-AU" baseline="30000" dirty="0"/>
              <a:t>®</a:t>
            </a:r>
            <a:r>
              <a:rPr lang="en-AU" dirty="0"/>
              <a:t> used to:</a:t>
            </a:r>
          </a:p>
          <a:p>
            <a:pPr lvl="2"/>
            <a:r>
              <a:rPr lang="en-AU" sz="1800" dirty="0"/>
              <a:t>reduce water volume </a:t>
            </a:r>
            <a:r>
              <a:rPr lang="en-AU" sz="1800" dirty="0" smtClean="0"/>
              <a:t>by 50</a:t>
            </a:r>
            <a:r>
              <a:rPr lang="en-AU" sz="1800" dirty="0"/>
              <a:t>% </a:t>
            </a:r>
          </a:p>
          <a:p>
            <a:pPr lvl="2"/>
            <a:r>
              <a:rPr lang="en-AU" sz="1800" dirty="0"/>
              <a:t>reduce nutrient load, N and </a:t>
            </a:r>
            <a:r>
              <a:rPr lang="en-AU" sz="1800" dirty="0" smtClean="0"/>
              <a:t>P (50% and 90% respectively)</a:t>
            </a:r>
            <a:endParaRPr lang="en-AU" sz="1800" dirty="0"/>
          </a:p>
          <a:p>
            <a:pPr lvl="2"/>
            <a:r>
              <a:rPr lang="en-AU" sz="1800" dirty="0" smtClean="0"/>
              <a:t>produce </a:t>
            </a:r>
            <a:r>
              <a:rPr lang="en-AU" sz="1800" dirty="0"/>
              <a:t>secondary treated </a:t>
            </a:r>
            <a:r>
              <a:rPr lang="en-AU" sz="1800" dirty="0" smtClean="0"/>
              <a:t>effluent</a:t>
            </a:r>
            <a:endParaRPr lang="en-AU" sz="1800" dirty="0"/>
          </a:p>
          <a:p>
            <a:pPr lvl="1"/>
            <a:r>
              <a:rPr lang="en-AU" dirty="0"/>
              <a:t>Current lagoons used to balance summer/winter irrigation demand </a:t>
            </a:r>
          </a:p>
          <a:p>
            <a:pPr lvl="1"/>
            <a:r>
              <a:rPr lang="en-AU" dirty="0"/>
              <a:t>Beneficial reuse: Native Flora Reserve Supported by </a:t>
            </a:r>
            <a:r>
              <a:rPr lang="en-AU" dirty="0" smtClean="0"/>
              <a:t>Dept. </a:t>
            </a:r>
            <a:r>
              <a:rPr lang="en-AU" dirty="0"/>
              <a:t>Water and Environment</a:t>
            </a:r>
          </a:p>
          <a:p>
            <a:pPr lvl="1"/>
            <a:r>
              <a:rPr lang="en-AU" dirty="0" smtClean="0"/>
              <a:t>Concept has in-principle </a:t>
            </a:r>
            <a:r>
              <a:rPr lang="en-AU" dirty="0"/>
              <a:t>support from SA Health and </a:t>
            </a:r>
            <a:r>
              <a:rPr lang="en-AU" dirty="0" smtClean="0"/>
              <a:t>EPA</a:t>
            </a:r>
            <a:endParaRPr lang="en-AU" dirty="0"/>
          </a:p>
          <a:p>
            <a:endParaRPr lang="en-AU" dirty="0"/>
          </a:p>
          <a:p>
            <a:endParaRPr lang="en-AU" dirty="0"/>
          </a:p>
        </p:txBody>
      </p:sp>
      <p:sp>
        <p:nvSpPr>
          <p:cNvPr id="4" name="Slide Number Placeholder 3">
            <a:extLst>
              <a:ext uri="{FF2B5EF4-FFF2-40B4-BE49-F238E27FC236}">
                <a16:creationId xmlns="" xmlns:a16="http://schemas.microsoft.com/office/drawing/2014/main" id="{50F5B346-6736-4FCF-94A1-52996460FD38}"/>
              </a:ext>
            </a:extLst>
          </p:cNvPr>
          <p:cNvSpPr>
            <a:spLocks noGrp="1"/>
          </p:cNvSpPr>
          <p:nvPr>
            <p:ph type="sldNum" sz="quarter" idx="12"/>
          </p:nvPr>
        </p:nvSpPr>
        <p:spPr/>
        <p:txBody>
          <a:bodyPr/>
          <a:lstStyle/>
          <a:p>
            <a:fld id="{4EE3D97C-2FD3-4369-B791-7D7EA10653AE}" type="slidenum">
              <a:rPr lang="en-AU" smtClean="0"/>
              <a:pPr/>
              <a:t>23</a:t>
            </a:fld>
            <a:endParaRPr lang="en-AU"/>
          </a:p>
        </p:txBody>
      </p:sp>
    </p:spTree>
    <p:extLst>
      <p:ext uri="{BB962C8B-B14F-4D97-AF65-F5344CB8AC3E}">
        <p14:creationId xmlns:p14="http://schemas.microsoft.com/office/powerpoint/2010/main" val="3860716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E0F469E-A082-46BA-9018-AE42C6121D96}"/>
              </a:ext>
            </a:extLst>
          </p:cNvPr>
          <p:cNvSpPr>
            <a:spLocks noGrp="1"/>
          </p:cNvSpPr>
          <p:nvPr>
            <p:ph type="sldNum" sz="quarter" idx="12"/>
          </p:nvPr>
        </p:nvSpPr>
        <p:spPr/>
        <p:txBody>
          <a:bodyPr/>
          <a:lstStyle/>
          <a:p>
            <a:fld id="{4EE3D97C-2FD3-4369-B791-7D7EA10653AE}" type="slidenum">
              <a:rPr lang="en-AU" smtClean="0"/>
              <a:pPr/>
              <a:t>24</a:t>
            </a:fld>
            <a:endParaRPr lang="en-AU"/>
          </a:p>
        </p:txBody>
      </p:sp>
      <p:pic>
        <p:nvPicPr>
          <p:cNvPr id="10" name="Picture 9">
            <a:extLst>
              <a:ext uri="{FF2B5EF4-FFF2-40B4-BE49-F238E27FC236}">
                <a16:creationId xmlns="" xmlns:a16="http://schemas.microsoft.com/office/drawing/2014/main" id="{9D941394-214E-4158-9121-50B908027B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664" y="0"/>
            <a:ext cx="9767705" cy="7148648"/>
          </a:xfrm>
          <a:prstGeom prst="rect">
            <a:avLst/>
          </a:prstGeom>
        </p:spPr>
      </p:pic>
    </p:spTree>
    <p:extLst>
      <p:ext uri="{BB962C8B-B14F-4D97-AF65-F5344CB8AC3E}">
        <p14:creationId xmlns:p14="http://schemas.microsoft.com/office/powerpoint/2010/main" val="1609478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2" y="1242566"/>
            <a:ext cx="9761313" cy="5538480"/>
          </a:xfrm>
        </p:spPr>
        <p:txBody>
          <a:bodyPr>
            <a:normAutofit/>
          </a:bodyPr>
          <a:lstStyle/>
          <a:p>
            <a:pPr lvl="1"/>
            <a:r>
              <a:rPr lang="en-AU" sz="2800" dirty="0" smtClean="0"/>
              <a:t>Interactions with LGAs suggest some councils </a:t>
            </a:r>
            <a:r>
              <a:rPr lang="en-AU" sz="2800" dirty="0" smtClean="0"/>
              <a:t>are sold </a:t>
            </a:r>
            <a:r>
              <a:rPr lang="en-AU" sz="2800" dirty="0" smtClean="0"/>
              <a:t>‘gold-plated’ </a:t>
            </a:r>
            <a:r>
              <a:rPr lang="en-AU" sz="2800" dirty="0" smtClean="0"/>
              <a:t>solutions, </a:t>
            </a:r>
            <a:r>
              <a:rPr lang="en-AU" sz="2800" dirty="0" smtClean="0"/>
              <a:t>then…</a:t>
            </a:r>
          </a:p>
          <a:p>
            <a:pPr lvl="2"/>
            <a:r>
              <a:rPr lang="en-AU" sz="2400" dirty="0" smtClean="0"/>
              <a:t>struggle to operate and maintain “complicated infrastructure”; “lack proper staff training to run overly complex treatment systems”</a:t>
            </a:r>
          </a:p>
          <a:p>
            <a:pPr lvl="1"/>
            <a:r>
              <a:rPr lang="en-AU" sz="2800" dirty="0" smtClean="0"/>
              <a:t>Taking wastewater </a:t>
            </a:r>
            <a:r>
              <a:rPr lang="en-AU" sz="2800" dirty="0"/>
              <a:t>problem away from community discourages people taking responsibility for their </a:t>
            </a:r>
            <a:r>
              <a:rPr lang="en-AU" sz="2800" dirty="0" smtClean="0"/>
              <a:t>waste</a:t>
            </a:r>
          </a:p>
          <a:p>
            <a:pPr lvl="2"/>
            <a:r>
              <a:rPr lang="en-AU" sz="2400" dirty="0" smtClean="0"/>
              <a:t>on-site systems promote respect </a:t>
            </a:r>
            <a:r>
              <a:rPr lang="en-AU" sz="2400" dirty="0"/>
              <a:t>for what goes down the drain and impacts </a:t>
            </a:r>
            <a:r>
              <a:rPr lang="en-AU" sz="2400" dirty="0" smtClean="0"/>
              <a:t>your </a:t>
            </a:r>
            <a:r>
              <a:rPr lang="en-AU" sz="2400" dirty="0"/>
              <a:t>household </a:t>
            </a:r>
            <a:r>
              <a:rPr lang="en-AU" sz="2400" dirty="0" smtClean="0"/>
              <a:t>treatment system</a:t>
            </a:r>
          </a:p>
          <a:p>
            <a:pPr lvl="2"/>
            <a:r>
              <a:rPr lang="en-AU" sz="2400" dirty="0" smtClean="0"/>
              <a:t>‘polluter pays’ means more </a:t>
            </a:r>
            <a:r>
              <a:rPr lang="en-AU" sz="2400" dirty="0"/>
              <a:t>ownership and responsible management which reduces the demand on subsequent downstream pump infrastructure and treatment </a:t>
            </a:r>
            <a:r>
              <a:rPr lang="en-AU" sz="2400" dirty="0" smtClean="0"/>
              <a:t>systems</a:t>
            </a:r>
            <a:endParaRPr lang="en-AU" sz="2400" dirty="0"/>
          </a:p>
        </p:txBody>
      </p:sp>
      <p:sp>
        <p:nvSpPr>
          <p:cNvPr id="5"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372305"/>
            <a:ext cx="10837332" cy="870261"/>
          </a:xfrm>
        </p:spPr>
        <p:txBody>
          <a:bodyPr/>
          <a:lstStyle/>
          <a:p>
            <a:r>
              <a:rPr lang="en-AU" dirty="0">
                <a:solidFill>
                  <a:schemeClr val="accent2">
                    <a:lumMod val="75000"/>
                  </a:schemeClr>
                </a:solidFill>
              </a:rPr>
              <a:t>LGA </a:t>
            </a:r>
            <a:r>
              <a:rPr lang="en-AU" dirty="0" smtClean="0">
                <a:solidFill>
                  <a:schemeClr val="accent2">
                    <a:lumMod val="75000"/>
                  </a:schemeClr>
                </a:solidFill>
              </a:rPr>
              <a:t>concerns/issues with CWMS</a:t>
            </a:r>
            <a:endParaRPr lang="en-AU" dirty="0">
              <a:solidFill>
                <a:schemeClr val="accent2">
                  <a:lumMod val="75000"/>
                </a:schemeClr>
              </a:solidFill>
            </a:endParaRPr>
          </a:p>
        </p:txBody>
      </p:sp>
    </p:spTree>
    <p:extLst>
      <p:ext uri="{BB962C8B-B14F-4D97-AF65-F5344CB8AC3E}">
        <p14:creationId xmlns:p14="http://schemas.microsoft.com/office/powerpoint/2010/main" val="34754006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372305"/>
            <a:ext cx="10837332" cy="1320800"/>
          </a:xfrm>
        </p:spPr>
        <p:txBody>
          <a:bodyPr/>
          <a:lstStyle/>
          <a:p>
            <a:r>
              <a:rPr lang="en-AU" dirty="0">
                <a:solidFill>
                  <a:schemeClr val="accent2">
                    <a:lumMod val="75000"/>
                  </a:schemeClr>
                </a:solidFill>
              </a:rPr>
              <a:t>LGA concerns/issues with CWMSs</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595856" y="1242566"/>
            <a:ext cx="9489709" cy="5503560"/>
          </a:xfrm>
        </p:spPr>
        <p:txBody>
          <a:bodyPr>
            <a:normAutofit lnSpcReduction="10000"/>
          </a:bodyPr>
          <a:lstStyle/>
          <a:p>
            <a:pPr lvl="1">
              <a:spcBef>
                <a:spcPts val="1000"/>
              </a:spcBef>
              <a:buClr>
                <a:srgbClr val="5FCBEF"/>
              </a:buClr>
            </a:pPr>
            <a:r>
              <a:rPr lang="en-AU" sz="3000" dirty="0" smtClean="0"/>
              <a:t>CWMS </a:t>
            </a:r>
            <a:r>
              <a:rPr lang="en-AU" sz="3000" dirty="0"/>
              <a:t>systems </a:t>
            </a:r>
            <a:r>
              <a:rPr lang="en-AU" sz="3000" dirty="0" smtClean="0"/>
              <a:t>at Peterborough </a:t>
            </a:r>
            <a:r>
              <a:rPr lang="en-AU" sz="3000" dirty="0"/>
              <a:t>and Port </a:t>
            </a:r>
            <a:r>
              <a:rPr lang="en-AU" sz="3000" dirty="0" smtClean="0"/>
              <a:t>Neill</a:t>
            </a:r>
            <a:endParaRPr lang="en-AU" sz="3000" dirty="0"/>
          </a:p>
          <a:p>
            <a:pPr lvl="2">
              <a:spcBef>
                <a:spcPts val="1000"/>
              </a:spcBef>
              <a:buClr>
                <a:srgbClr val="5FCBEF"/>
              </a:buClr>
            </a:pPr>
            <a:r>
              <a:rPr lang="en-AU" sz="2600" dirty="0" smtClean="0"/>
              <a:t>Abattoir </a:t>
            </a:r>
            <a:r>
              <a:rPr lang="en-AU" sz="2600" dirty="0"/>
              <a:t>in Peterborough </a:t>
            </a:r>
            <a:r>
              <a:rPr lang="en-AU" sz="2600" dirty="0" smtClean="0"/>
              <a:t>was justification for CWMS (so why not treat just abattoir </a:t>
            </a:r>
            <a:r>
              <a:rPr lang="en-AU" sz="2600" dirty="0"/>
              <a:t>wastewater rather than </a:t>
            </a:r>
            <a:r>
              <a:rPr lang="en-AU" sz="2600" dirty="0" err="1" smtClean="0"/>
              <a:t>sewering</a:t>
            </a:r>
            <a:r>
              <a:rPr lang="en-AU" sz="2600" dirty="0" smtClean="0"/>
              <a:t> whole town?)</a:t>
            </a:r>
          </a:p>
          <a:p>
            <a:pPr lvl="2">
              <a:spcBef>
                <a:spcPts val="1000"/>
              </a:spcBef>
              <a:buClr>
                <a:srgbClr val="5FCBEF"/>
              </a:buClr>
            </a:pPr>
            <a:r>
              <a:rPr lang="en-AU" sz="2600" dirty="0" smtClean="0"/>
              <a:t>Pt. Neill, </a:t>
            </a:r>
            <a:r>
              <a:rPr lang="en-AU" sz="2600" dirty="0"/>
              <a:t>caravan park and foreshore homes </a:t>
            </a:r>
            <a:r>
              <a:rPr lang="en-AU" sz="2600" dirty="0" smtClean="0"/>
              <a:t>were in need of servicing, </a:t>
            </a:r>
            <a:r>
              <a:rPr lang="en-AU" sz="2600" dirty="0" smtClean="0"/>
              <a:t>but </a:t>
            </a:r>
            <a:r>
              <a:rPr lang="en-AU" sz="2600" dirty="0"/>
              <a:t>whole </a:t>
            </a:r>
            <a:r>
              <a:rPr lang="en-AU" sz="2600" dirty="0" smtClean="0"/>
              <a:t>town?</a:t>
            </a:r>
          </a:p>
          <a:p>
            <a:pPr lvl="3">
              <a:buClr>
                <a:srgbClr val="5FCBEF"/>
              </a:buClr>
            </a:pPr>
            <a:r>
              <a:rPr lang="en-AU" sz="2200" dirty="0" smtClean="0"/>
              <a:t>Entire </a:t>
            </a:r>
            <a:r>
              <a:rPr lang="en-AU" sz="2200" dirty="0" smtClean="0"/>
              <a:t>community now paying </a:t>
            </a:r>
            <a:r>
              <a:rPr lang="en-AU" sz="2200" dirty="0" smtClean="0"/>
              <a:t>for CWMS when </a:t>
            </a:r>
            <a:r>
              <a:rPr lang="en-AU" sz="2200" dirty="0"/>
              <a:t>only a fraction of the town </a:t>
            </a:r>
            <a:r>
              <a:rPr lang="en-AU" sz="2200" dirty="0" smtClean="0"/>
              <a:t>may have needed </a:t>
            </a:r>
            <a:r>
              <a:rPr lang="en-AU" sz="2200" dirty="0" smtClean="0"/>
              <a:t>it?</a:t>
            </a:r>
            <a:endParaRPr lang="en-AU" sz="2200" dirty="0" smtClean="0"/>
          </a:p>
          <a:p>
            <a:pPr lvl="3">
              <a:buClr>
                <a:srgbClr val="5FCBEF"/>
              </a:buClr>
            </a:pPr>
            <a:r>
              <a:rPr lang="en-AU" sz="2200" dirty="0" smtClean="0"/>
              <a:t>Why </a:t>
            </a:r>
            <a:r>
              <a:rPr lang="en-AU" sz="2200" dirty="0"/>
              <a:t>not compartmentalise </a:t>
            </a:r>
            <a:r>
              <a:rPr lang="en-AU" sz="2200" dirty="0" smtClean="0"/>
              <a:t>community needs on case-by-case basis?</a:t>
            </a:r>
            <a:endParaRPr lang="en-AU" sz="2200" dirty="0"/>
          </a:p>
          <a:p>
            <a:pPr lvl="3"/>
            <a:r>
              <a:rPr lang="en-AU" sz="2200" dirty="0" smtClean="0"/>
              <a:t>Alternate solution could </a:t>
            </a:r>
            <a:r>
              <a:rPr lang="en-AU" sz="2200" dirty="0"/>
              <a:t>have </a:t>
            </a:r>
            <a:r>
              <a:rPr lang="en-AU" sz="2200" dirty="0" smtClean="0"/>
              <a:t>been Wisconsin mound for on-site dispersal; </a:t>
            </a:r>
            <a:r>
              <a:rPr lang="en-AU" sz="2200" dirty="0"/>
              <a:t>zero chemicals, low energy, </a:t>
            </a:r>
            <a:r>
              <a:rPr lang="en-AU" sz="2200" u="sng" dirty="0"/>
              <a:t>much</a:t>
            </a:r>
            <a:r>
              <a:rPr lang="en-AU" sz="2200" dirty="0"/>
              <a:t> </a:t>
            </a:r>
            <a:r>
              <a:rPr lang="en-AU" sz="2200" dirty="0" smtClean="0"/>
              <a:t>lower </a:t>
            </a:r>
            <a:r>
              <a:rPr lang="en-AU" sz="2200" dirty="0"/>
              <a:t>CAPEX and no ongoing OPEX </a:t>
            </a:r>
            <a:r>
              <a:rPr lang="en-AU" sz="2200" dirty="0" smtClean="0"/>
              <a:t>costs!</a:t>
            </a:r>
            <a:endParaRPr lang="en-AU" sz="2200" dirty="0"/>
          </a:p>
          <a:p>
            <a:pPr lvl="2"/>
            <a:endParaRPr lang="en-AU" sz="2600" dirty="0"/>
          </a:p>
          <a:p>
            <a:pPr lvl="1"/>
            <a:endParaRPr lang="en-AU" sz="2800" dirty="0"/>
          </a:p>
        </p:txBody>
      </p:sp>
      <p:sp>
        <p:nvSpPr>
          <p:cNvPr id="4" name="Slide Number Placeholder 3">
            <a:extLst>
              <a:ext uri="{FF2B5EF4-FFF2-40B4-BE49-F238E27FC236}">
                <a16:creationId xmlns="" xmlns:a16="http://schemas.microsoft.com/office/drawing/2014/main" id="{69FB1AED-4E2F-4BCB-812A-BC3B4CBC8084}"/>
              </a:ext>
            </a:extLst>
          </p:cNvPr>
          <p:cNvSpPr>
            <a:spLocks noGrp="1"/>
          </p:cNvSpPr>
          <p:nvPr>
            <p:ph type="sldNum" sz="quarter" idx="12"/>
          </p:nvPr>
        </p:nvSpPr>
        <p:spPr/>
        <p:txBody>
          <a:bodyPr/>
          <a:lstStyle/>
          <a:p>
            <a:fld id="{4EE3D97C-2FD3-4369-B791-7D7EA10653AE}" type="slidenum">
              <a:rPr lang="en-AU" smtClean="0"/>
              <a:pPr/>
              <a:t>26</a:t>
            </a:fld>
            <a:endParaRPr lang="en-AU"/>
          </a:p>
        </p:txBody>
      </p:sp>
    </p:spTree>
    <p:extLst>
      <p:ext uri="{BB962C8B-B14F-4D97-AF65-F5344CB8AC3E}">
        <p14:creationId xmlns:p14="http://schemas.microsoft.com/office/powerpoint/2010/main" val="3625783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386220"/>
            <a:ext cx="10837332" cy="1320800"/>
          </a:xfrm>
        </p:spPr>
        <p:txBody>
          <a:bodyPr/>
          <a:lstStyle/>
          <a:p>
            <a:r>
              <a:rPr lang="en-AU" dirty="0">
                <a:solidFill>
                  <a:schemeClr val="accent2">
                    <a:lumMod val="75000"/>
                  </a:schemeClr>
                </a:solidFill>
              </a:rPr>
              <a:t>Take-home messages</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3" y="1242569"/>
            <a:ext cx="9145677" cy="5429835"/>
          </a:xfrm>
        </p:spPr>
        <p:txBody>
          <a:bodyPr>
            <a:normAutofit fontScale="85000" lnSpcReduction="10000"/>
          </a:bodyPr>
          <a:lstStyle/>
          <a:p>
            <a:pPr lvl="1"/>
            <a:r>
              <a:rPr lang="en-AU" sz="2800" dirty="0" smtClean="0"/>
              <a:t>There </a:t>
            </a:r>
            <a:r>
              <a:rPr lang="en-AU" sz="2800" dirty="0"/>
              <a:t>are </a:t>
            </a:r>
            <a:r>
              <a:rPr lang="en-AU" sz="2800" b="1" dirty="0" smtClean="0"/>
              <a:t>lots </a:t>
            </a:r>
            <a:r>
              <a:rPr lang="en-AU" sz="2800" dirty="0" smtClean="0"/>
              <a:t>of </a:t>
            </a:r>
            <a:r>
              <a:rPr lang="en-AU" sz="2800" dirty="0"/>
              <a:t>options available </a:t>
            </a:r>
            <a:r>
              <a:rPr lang="en-AU" sz="2800" dirty="0" smtClean="0"/>
              <a:t>that</a:t>
            </a:r>
            <a:r>
              <a:rPr lang="en-AU" sz="2800" dirty="0" smtClean="0"/>
              <a:t>, </a:t>
            </a:r>
            <a:r>
              <a:rPr lang="en-AU" sz="2800" dirty="0"/>
              <a:t>if </a:t>
            </a:r>
            <a:r>
              <a:rPr lang="en-AU" sz="2800" dirty="0" smtClean="0"/>
              <a:t>people think outside </a:t>
            </a:r>
            <a:r>
              <a:rPr lang="en-AU" sz="2800" dirty="0"/>
              <a:t>the </a:t>
            </a:r>
            <a:r>
              <a:rPr lang="en-AU" sz="2800" dirty="0" smtClean="0"/>
              <a:t>current </a:t>
            </a:r>
            <a:r>
              <a:rPr lang="en-AU" sz="2800" i="1" dirty="0" smtClean="0"/>
              <a:t>status quo</a:t>
            </a:r>
            <a:r>
              <a:rPr lang="en-AU" sz="2800" dirty="0" smtClean="0"/>
              <a:t> of </a:t>
            </a:r>
            <a:r>
              <a:rPr lang="en-AU" sz="2800" dirty="0"/>
              <a:t>centralised advanced </a:t>
            </a:r>
            <a:r>
              <a:rPr lang="en-AU" sz="2800" dirty="0" smtClean="0"/>
              <a:t>treatment, can deliver </a:t>
            </a:r>
            <a:r>
              <a:rPr lang="en-AU" sz="2800" u="sng" dirty="0" smtClean="0"/>
              <a:t>lower cost</a:t>
            </a:r>
            <a:r>
              <a:rPr lang="en-AU" sz="2800" dirty="0" smtClean="0"/>
              <a:t>, </a:t>
            </a:r>
            <a:r>
              <a:rPr lang="en-AU" sz="2800" u="sng" dirty="0" smtClean="0"/>
              <a:t>fit for purpose</a:t>
            </a:r>
            <a:r>
              <a:rPr lang="en-AU" sz="2800" dirty="0" smtClean="0"/>
              <a:t> solutions</a:t>
            </a:r>
          </a:p>
          <a:p>
            <a:pPr lvl="2"/>
            <a:r>
              <a:rPr lang="en-AU" sz="2400" dirty="0"/>
              <a:t>councils </a:t>
            </a:r>
            <a:r>
              <a:rPr lang="en-AU" sz="2400" dirty="0" smtClean="0"/>
              <a:t>acknowledge they </a:t>
            </a:r>
            <a:r>
              <a:rPr lang="en-AU" sz="2400" dirty="0"/>
              <a:t>don’t always know what they </a:t>
            </a:r>
            <a:r>
              <a:rPr lang="en-AU" sz="2400" dirty="0" smtClean="0"/>
              <a:t>want, </a:t>
            </a:r>
            <a:r>
              <a:rPr lang="en-AU" sz="2400" dirty="0"/>
              <a:t>or what </a:t>
            </a:r>
            <a:r>
              <a:rPr lang="en-AU" sz="2400" dirty="0" smtClean="0"/>
              <a:t>the </a:t>
            </a:r>
            <a:r>
              <a:rPr lang="en-AU" sz="2400" dirty="0"/>
              <a:t>best solution </a:t>
            </a:r>
            <a:r>
              <a:rPr lang="en-AU" sz="2400" dirty="0" smtClean="0"/>
              <a:t>is for </a:t>
            </a:r>
            <a:r>
              <a:rPr lang="en-AU" sz="2400" dirty="0"/>
              <a:t>a given </a:t>
            </a:r>
            <a:r>
              <a:rPr lang="en-AU" sz="2400" dirty="0" smtClean="0"/>
              <a:t>wastewater problem</a:t>
            </a:r>
          </a:p>
          <a:p>
            <a:pPr lvl="2"/>
            <a:r>
              <a:rPr lang="en-AU" sz="2400" dirty="0" smtClean="0"/>
              <a:t>don’t be afraid to think outside the box - it may pay dividends!</a:t>
            </a:r>
            <a:endParaRPr lang="en-AU" sz="2400" dirty="0"/>
          </a:p>
          <a:p>
            <a:pPr lvl="1"/>
            <a:r>
              <a:rPr lang="en-AU" sz="2800" dirty="0" smtClean="0"/>
              <a:t>LGAs are cautions </a:t>
            </a:r>
            <a:r>
              <a:rPr lang="en-AU" sz="2800" dirty="0"/>
              <a:t>about </a:t>
            </a:r>
            <a:r>
              <a:rPr lang="en-AU" sz="2800" dirty="0" smtClean="0"/>
              <a:t>‘alternative’ </a:t>
            </a:r>
            <a:r>
              <a:rPr lang="en-AU" sz="2800" dirty="0"/>
              <a:t>options </a:t>
            </a:r>
            <a:r>
              <a:rPr lang="en-AU" sz="2800" dirty="0" smtClean="0"/>
              <a:t>due to uncertainties about future asset management approach and requirements</a:t>
            </a:r>
          </a:p>
          <a:p>
            <a:pPr lvl="2"/>
            <a:r>
              <a:rPr lang="en-AU" sz="2400" dirty="0" smtClean="0"/>
              <a:t>alternative on-site options </a:t>
            </a:r>
            <a:r>
              <a:rPr lang="en-AU" sz="2400" u="sng" dirty="0"/>
              <a:t>can</a:t>
            </a:r>
            <a:r>
              <a:rPr lang="en-AU" sz="2400" dirty="0"/>
              <a:t> </a:t>
            </a:r>
            <a:r>
              <a:rPr lang="en-AU" sz="2400" dirty="0" smtClean="0"/>
              <a:t>deliver </a:t>
            </a:r>
            <a:r>
              <a:rPr lang="en-AU" sz="2400" u="sng" dirty="0" smtClean="0"/>
              <a:t>fit for purpose</a:t>
            </a:r>
            <a:r>
              <a:rPr lang="en-AU" sz="2400" dirty="0" smtClean="0"/>
              <a:t>, </a:t>
            </a:r>
            <a:r>
              <a:rPr lang="en-AU" sz="2400" u="sng" dirty="0" smtClean="0"/>
              <a:t>effective</a:t>
            </a:r>
            <a:r>
              <a:rPr lang="en-AU" sz="2400" dirty="0" smtClean="0"/>
              <a:t>, </a:t>
            </a:r>
            <a:r>
              <a:rPr lang="en-AU" sz="2400" u="sng" dirty="0" smtClean="0"/>
              <a:t>low cost</a:t>
            </a:r>
            <a:r>
              <a:rPr lang="en-AU" sz="2400" dirty="0" smtClean="0"/>
              <a:t> wastewater treatment in </a:t>
            </a:r>
            <a:r>
              <a:rPr lang="en-AU" sz="2400" dirty="0"/>
              <a:t>the </a:t>
            </a:r>
            <a:r>
              <a:rPr lang="en-AU" sz="2400" u="sng" dirty="0"/>
              <a:t>long </a:t>
            </a:r>
            <a:r>
              <a:rPr lang="en-AU" sz="2400" u="sng" dirty="0" smtClean="0"/>
              <a:t>term </a:t>
            </a:r>
            <a:r>
              <a:rPr lang="en-AU" sz="2400" dirty="0" smtClean="0"/>
              <a:t>(just ask Jim!)</a:t>
            </a:r>
          </a:p>
          <a:p>
            <a:pPr lvl="2"/>
            <a:r>
              <a:rPr lang="en-AU" sz="2400" dirty="0"/>
              <a:t>asset replacement plans for high CAPEX centralised technology solutions </a:t>
            </a:r>
            <a:r>
              <a:rPr lang="en-AU" sz="2400" dirty="0" smtClean="0"/>
              <a:t>very </a:t>
            </a:r>
            <a:r>
              <a:rPr lang="en-AU" sz="2400" dirty="0"/>
              <a:t>costly in long term </a:t>
            </a:r>
            <a:r>
              <a:rPr lang="en-AU" sz="2400" dirty="0" smtClean="0"/>
              <a:t>(infrastructure </a:t>
            </a:r>
            <a:r>
              <a:rPr lang="en-AU" sz="2400" dirty="0"/>
              <a:t>grant assistance up-front, but ongoing OPEX and asset management/replacement </a:t>
            </a:r>
            <a:r>
              <a:rPr lang="en-AU" sz="2400" dirty="0" smtClean="0"/>
              <a:t>come </a:t>
            </a:r>
            <a:r>
              <a:rPr lang="en-AU" sz="2400" dirty="0"/>
              <a:t>back to bite </a:t>
            </a:r>
            <a:r>
              <a:rPr lang="en-AU" sz="2400" dirty="0" smtClean="0"/>
              <a:t>long term…)</a:t>
            </a:r>
            <a:endParaRPr lang="en-AU" sz="2400" dirty="0"/>
          </a:p>
        </p:txBody>
      </p:sp>
      <p:sp>
        <p:nvSpPr>
          <p:cNvPr id="4" name="Slide Number Placeholder 3">
            <a:extLst>
              <a:ext uri="{FF2B5EF4-FFF2-40B4-BE49-F238E27FC236}">
                <a16:creationId xmlns="" xmlns:a16="http://schemas.microsoft.com/office/drawing/2014/main" id="{7B9C1816-A87A-4876-B39B-BC5E998240B3}"/>
              </a:ext>
            </a:extLst>
          </p:cNvPr>
          <p:cNvSpPr>
            <a:spLocks noGrp="1"/>
          </p:cNvSpPr>
          <p:nvPr>
            <p:ph type="sldNum" sz="quarter" idx="12"/>
          </p:nvPr>
        </p:nvSpPr>
        <p:spPr/>
        <p:txBody>
          <a:bodyPr/>
          <a:lstStyle/>
          <a:p>
            <a:fld id="{4EE3D97C-2FD3-4369-B791-7D7EA10653AE}" type="slidenum">
              <a:rPr lang="en-AU" smtClean="0"/>
              <a:pPr/>
              <a:t>27</a:t>
            </a:fld>
            <a:endParaRPr lang="en-AU"/>
          </a:p>
        </p:txBody>
      </p:sp>
    </p:spTree>
    <p:extLst>
      <p:ext uri="{BB962C8B-B14F-4D97-AF65-F5344CB8AC3E}">
        <p14:creationId xmlns:p14="http://schemas.microsoft.com/office/powerpoint/2010/main" val="447919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677334" y="342328"/>
            <a:ext cx="10837332" cy="1320800"/>
          </a:xfrm>
        </p:spPr>
        <p:txBody>
          <a:bodyPr/>
          <a:lstStyle/>
          <a:p>
            <a:r>
              <a:rPr lang="en-AU" dirty="0">
                <a:solidFill>
                  <a:schemeClr val="accent2">
                    <a:lumMod val="75000"/>
                  </a:schemeClr>
                </a:solidFill>
              </a:rPr>
              <a:t>References</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4" y="1242568"/>
            <a:ext cx="8596668" cy="3791250"/>
          </a:xfrm>
        </p:spPr>
        <p:txBody>
          <a:bodyPr>
            <a:normAutofit/>
          </a:bodyPr>
          <a:lstStyle/>
          <a:p>
            <a:pPr lvl="1"/>
            <a:r>
              <a:rPr lang="en-AU" sz="2000" dirty="0" err="1"/>
              <a:t>Siegrist</a:t>
            </a:r>
            <a:r>
              <a:rPr lang="en-AU" sz="2000" dirty="0"/>
              <a:t>, R.L (2017) Chapter 11: Treatment Using Subsurface Soil Infiltration, in: </a:t>
            </a:r>
            <a:r>
              <a:rPr lang="en-AU" sz="2000" i="1" dirty="0"/>
              <a:t>Decentralized Water Reclamation Engineering</a:t>
            </a:r>
            <a:r>
              <a:rPr lang="en-AU" sz="2000" dirty="0"/>
              <a:t>, Springer International Publishing AG, DOI: 10.1007/978-3-319-40472-1_11</a:t>
            </a:r>
          </a:p>
          <a:p>
            <a:pPr lvl="1"/>
            <a:r>
              <a:rPr lang="en-AU" sz="2000" dirty="0"/>
              <a:t>DWA (2015) </a:t>
            </a:r>
            <a:r>
              <a:rPr lang="en-AU" sz="2000" i="1" dirty="0"/>
              <a:t>Standard DWA-A 216E DWA Set of Rules, Energy Check and Energy Analysis – Instruments to Optimise the Energy Usage of Wastewater Systems</a:t>
            </a:r>
            <a:r>
              <a:rPr lang="en-AU" sz="2000" dirty="0"/>
              <a:t>. German Association for Water, Wastewater and Waste (DWA), </a:t>
            </a:r>
            <a:r>
              <a:rPr lang="en-AU" sz="2000" dirty="0" err="1"/>
              <a:t>Hennef</a:t>
            </a:r>
            <a:r>
              <a:rPr lang="en-AU" sz="2000" dirty="0"/>
              <a:t>, Germany</a:t>
            </a:r>
          </a:p>
          <a:p>
            <a:pPr lvl="1"/>
            <a:endParaRPr lang="en-AU" sz="2000" dirty="0"/>
          </a:p>
        </p:txBody>
      </p:sp>
      <p:sp>
        <p:nvSpPr>
          <p:cNvPr id="4" name="Slide Number Placeholder 3">
            <a:extLst>
              <a:ext uri="{FF2B5EF4-FFF2-40B4-BE49-F238E27FC236}">
                <a16:creationId xmlns="" xmlns:a16="http://schemas.microsoft.com/office/drawing/2014/main" id="{9072AD76-0714-4ADC-8006-8A48CD4B6D81}"/>
              </a:ext>
            </a:extLst>
          </p:cNvPr>
          <p:cNvSpPr>
            <a:spLocks noGrp="1"/>
          </p:cNvSpPr>
          <p:nvPr>
            <p:ph type="sldNum" sz="quarter" idx="12"/>
          </p:nvPr>
        </p:nvSpPr>
        <p:spPr/>
        <p:txBody>
          <a:bodyPr/>
          <a:lstStyle/>
          <a:p>
            <a:fld id="{4EE3D97C-2FD3-4369-B791-7D7EA10653AE}" type="slidenum">
              <a:rPr lang="en-AU" smtClean="0"/>
              <a:pPr/>
              <a:t>28</a:t>
            </a:fld>
            <a:endParaRPr lang="en-AU"/>
          </a:p>
        </p:txBody>
      </p:sp>
    </p:spTree>
    <p:extLst>
      <p:ext uri="{BB962C8B-B14F-4D97-AF65-F5344CB8AC3E}">
        <p14:creationId xmlns:p14="http://schemas.microsoft.com/office/powerpoint/2010/main" val="1837405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072AD76-0714-4ADC-8006-8A48CD4B6D81}"/>
              </a:ext>
            </a:extLst>
          </p:cNvPr>
          <p:cNvSpPr>
            <a:spLocks noGrp="1"/>
          </p:cNvSpPr>
          <p:nvPr>
            <p:ph type="sldNum" sz="quarter" idx="12"/>
          </p:nvPr>
        </p:nvSpPr>
        <p:spPr/>
        <p:txBody>
          <a:bodyPr/>
          <a:lstStyle/>
          <a:p>
            <a:fld id="{4EE3D97C-2FD3-4369-B791-7D7EA10653AE}" type="slidenum">
              <a:rPr lang="en-AU" smtClean="0"/>
              <a:pPr/>
              <a:t>29</a:t>
            </a:fld>
            <a:endParaRPr lang="en-AU"/>
          </a:p>
        </p:txBody>
      </p:sp>
    </p:spTree>
    <p:extLst>
      <p:ext uri="{BB962C8B-B14F-4D97-AF65-F5344CB8AC3E}">
        <p14:creationId xmlns:p14="http://schemas.microsoft.com/office/powerpoint/2010/main" val="334855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232416-1FE6-4971-AD79-F75EE9DF8D6B}"/>
              </a:ext>
            </a:extLst>
          </p:cNvPr>
          <p:cNvSpPr>
            <a:spLocks noGrp="1"/>
          </p:cNvSpPr>
          <p:nvPr>
            <p:ph type="title"/>
          </p:nvPr>
        </p:nvSpPr>
        <p:spPr/>
        <p:txBody>
          <a:bodyPr/>
          <a:lstStyle/>
          <a:p>
            <a:r>
              <a:rPr lang="en-AU" dirty="0">
                <a:solidFill>
                  <a:schemeClr val="accent2">
                    <a:lumMod val="75000"/>
                  </a:schemeClr>
                </a:solidFill>
              </a:rPr>
              <a:t>The Problem</a:t>
            </a:r>
          </a:p>
        </p:txBody>
      </p:sp>
      <p:sp>
        <p:nvSpPr>
          <p:cNvPr id="3" name="Content Placeholder 2">
            <a:extLst>
              <a:ext uri="{FF2B5EF4-FFF2-40B4-BE49-F238E27FC236}">
                <a16:creationId xmlns="" xmlns:a16="http://schemas.microsoft.com/office/drawing/2014/main" id="{1C9D827C-B42E-4E8B-9EB9-0B63960793B3}"/>
              </a:ext>
            </a:extLst>
          </p:cNvPr>
          <p:cNvSpPr>
            <a:spLocks noGrp="1"/>
          </p:cNvSpPr>
          <p:nvPr>
            <p:ph idx="1"/>
          </p:nvPr>
        </p:nvSpPr>
        <p:spPr>
          <a:xfrm>
            <a:off x="677333" y="1184565"/>
            <a:ext cx="9860037" cy="5423064"/>
          </a:xfrm>
        </p:spPr>
        <p:txBody>
          <a:bodyPr>
            <a:normAutofit/>
          </a:bodyPr>
          <a:lstStyle/>
          <a:p>
            <a:r>
              <a:rPr lang="en-AU" dirty="0"/>
              <a:t>As </a:t>
            </a:r>
            <a:r>
              <a:rPr lang="en-AU" dirty="0" smtClean="0"/>
              <a:t>we’ve </a:t>
            </a:r>
            <a:r>
              <a:rPr lang="en-AU" dirty="0"/>
              <a:t>seen changes in treatment technologies and regulatory </a:t>
            </a:r>
            <a:r>
              <a:rPr lang="en-AU" dirty="0" smtClean="0"/>
              <a:t>requirements, we’ve </a:t>
            </a:r>
            <a:r>
              <a:rPr lang="en-AU" dirty="0"/>
              <a:t>seen more technical solutions with higher </a:t>
            </a:r>
            <a:r>
              <a:rPr lang="en-AU" dirty="0" smtClean="0"/>
              <a:t>CAPEX and OPEX </a:t>
            </a:r>
            <a:r>
              <a:rPr lang="en-AU" dirty="0"/>
              <a:t>requirements</a:t>
            </a:r>
          </a:p>
          <a:p>
            <a:pPr lvl="1"/>
            <a:r>
              <a:rPr lang="en-AU" dirty="0" smtClean="0"/>
              <a:t>engineers </a:t>
            </a:r>
            <a:r>
              <a:rPr lang="en-AU" dirty="0"/>
              <a:t>have inadvertently lead this charge as engineers like </a:t>
            </a:r>
            <a:r>
              <a:rPr lang="en-AU" dirty="0" smtClean="0"/>
              <a:t>technical engineering </a:t>
            </a:r>
            <a:r>
              <a:rPr lang="en-AU" dirty="0"/>
              <a:t>solutions</a:t>
            </a:r>
          </a:p>
          <a:p>
            <a:pPr lvl="1"/>
            <a:r>
              <a:rPr lang="en-AU" dirty="0" smtClean="0"/>
              <a:t>collectively </a:t>
            </a:r>
            <a:r>
              <a:rPr lang="en-AU" dirty="0"/>
              <a:t>forgotten </a:t>
            </a:r>
            <a:r>
              <a:rPr lang="en-AU" dirty="0" smtClean="0"/>
              <a:t>about some of more simple/cost-effective treatment </a:t>
            </a:r>
            <a:r>
              <a:rPr lang="en-AU" dirty="0"/>
              <a:t>and disposal solutions that have proven </a:t>
            </a:r>
            <a:r>
              <a:rPr lang="en-AU" dirty="0" smtClean="0"/>
              <a:t>performance</a:t>
            </a:r>
            <a:endParaRPr lang="en-AU" dirty="0"/>
          </a:p>
          <a:p>
            <a:r>
              <a:rPr lang="en-AU" dirty="0" smtClean="0"/>
              <a:t>Often </a:t>
            </a:r>
            <a:r>
              <a:rPr lang="en-AU" dirty="0"/>
              <a:t>Councils </a:t>
            </a:r>
            <a:r>
              <a:rPr lang="en-AU" dirty="0" smtClean="0"/>
              <a:t>don’t </a:t>
            </a:r>
            <a:r>
              <a:rPr lang="en-AU" dirty="0"/>
              <a:t>have adequate </a:t>
            </a:r>
            <a:r>
              <a:rPr lang="en-AU" dirty="0" smtClean="0"/>
              <a:t>in-house </a:t>
            </a:r>
            <a:r>
              <a:rPr lang="en-AU" dirty="0"/>
              <a:t>skills to assess the validity of proposed </a:t>
            </a:r>
            <a:r>
              <a:rPr lang="en-AU" dirty="0" smtClean="0"/>
              <a:t>treatment designs</a:t>
            </a:r>
          </a:p>
          <a:p>
            <a:pPr lvl="1"/>
            <a:r>
              <a:rPr lang="en-AU" dirty="0" smtClean="0"/>
              <a:t>upsold expensive ‘gold plated’ solutions; complex and not fit for purpose</a:t>
            </a:r>
            <a:endParaRPr lang="en-AU" dirty="0"/>
          </a:p>
          <a:p>
            <a:r>
              <a:rPr lang="en-AU" dirty="0"/>
              <a:t>‘Fit for purpose’ </a:t>
            </a:r>
            <a:r>
              <a:rPr lang="en-AU" dirty="0" smtClean="0"/>
              <a:t>means selecting the </a:t>
            </a:r>
            <a:r>
              <a:rPr lang="en-AU" u="sng" dirty="0"/>
              <a:t>right</a:t>
            </a:r>
            <a:r>
              <a:rPr lang="en-AU" dirty="0"/>
              <a:t> design in </a:t>
            </a:r>
            <a:r>
              <a:rPr lang="en-AU" u="sng" dirty="0" smtClean="0"/>
              <a:t>right </a:t>
            </a:r>
            <a:r>
              <a:rPr lang="en-AU" dirty="0"/>
              <a:t>location </a:t>
            </a:r>
          </a:p>
          <a:p>
            <a:r>
              <a:rPr lang="en-AU" dirty="0" smtClean="0"/>
              <a:t>This </a:t>
            </a:r>
            <a:r>
              <a:rPr lang="en-AU" dirty="0"/>
              <a:t>talk is about challenging the new </a:t>
            </a:r>
            <a:r>
              <a:rPr lang="en-AU" i="1" dirty="0"/>
              <a:t>status quo </a:t>
            </a:r>
            <a:r>
              <a:rPr lang="en-AU" dirty="0" smtClean="0"/>
              <a:t>– there </a:t>
            </a:r>
            <a:r>
              <a:rPr lang="en-AU" dirty="0"/>
              <a:t>are compelling reasons to do so</a:t>
            </a:r>
          </a:p>
          <a:p>
            <a:endParaRPr lang="en-AU" dirty="0"/>
          </a:p>
          <a:p>
            <a:endParaRPr lang="en-AU" dirty="0"/>
          </a:p>
        </p:txBody>
      </p:sp>
      <p:sp>
        <p:nvSpPr>
          <p:cNvPr id="4" name="Slide Number Placeholder 3">
            <a:extLst>
              <a:ext uri="{FF2B5EF4-FFF2-40B4-BE49-F238E27FC236}">
                <a16:creationId xmlns="" xmlns:a16="http://schemas.microsoft.com/office/drawing/2014/main" id="{F76A6D3E-62E6-4DD6-8F5A-8FF6C3DC1D16}"/>
              </a:ext>
            </a:extLst>
          </p:cNvPr>
          <p:cNvSpPr>
            <a:spLocks noGrp="1"/>
          </p:cNvSpPr>
          <p:nvPr>
            <p:ph type="sldNum" sz="quarter" idx="12"/>
          </p:nvPr>
        </p:nvSpPr>
        <p:spPr/>
        <p:txBody>
          <a:bodyPr/>
          <a:lstStyle/>
          <a:p>
            <a:fld id="{4EE3D97C-2FD3-4369-B791-7D7EA10653AE}" type="slidenum">
              <a:rPr lang="en-AU" smtClean="0"/>
              <a:pPr/>
              <a:t>3</a:t>
            </a:fld>
            <a:endParaRPr lang="en-AU"/>
          </a:p>
        </p:txBody>
      </p:sp>
    </p:spTree>
    <p:extLst>
      <p:ext uri="{BB962C8B-B14F-4D97-AF65-F5344CB8AC3E}">
        <p14:creationId xmlns:p14="http://schemas.microsoft.com/office/powerpoint/2010/main" val="4593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20" y="446315"/>
            <a:ext cx="8596668" cy="1320800"/>
          </a:xfrm>
        </p:spPr>
        <p:txBody>
          <a:bodyPr>
            <a:normAutofit/>
          </a:bodyPr>
          <a:lstStyle/>
          <a:p>
            <a:r>
              <a:rPr lang="en-AU" dirty="0">
                <a:solidFill>
                  <a:schemeClr val="accent2">
                    <a:lumMod val="75000"/>
                  </a:schemeClr>
                </a:solidFill>
              </a:rPr>
              <a:t>Latest technology – makes perfect sense sometimes…</a:t>
            </a:r>
          </a:p>
        </p:txBody>
      </p:sp>
      <p:pic>
        <p:nvPicPr>
          <p:cNvPr id="3074" name="Picture 2" descr="Ford Model 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11" y="2025822"/>
            <a:ext cx="6277720" cy="4017742"/>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13146" r="9157"/>
          <a:stretch/>
        </p:blipFill>
        <p:spPr>
          <a:xfrm>
            <a:off x="6500723" y="2025822"/>
            <a:ext cx="5546558" cy="4015540"/>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916476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ozzienews.com/wp-content/uploads/2012/01/Sheep-Shearing-should-be-an-Olympic-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69" y="1582058"/>
            <a:ext cx="5762615" cy="4321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128289" y="1582058"/>
            <a:ext cx="5402451" cy="4321961"/>
          </a:xfrm>
          <a:prstGeom prst="rect">
            <a:avLst/>
          </a:prstGeom>
        </p:spPr>
      </p:pic>
      <p:sp>
        <p:nvSpPr>
          <p:cNvPr id="5" name="TextBox 4"/>
          <p:cNvSpPr txBox="1"/>
          <p:nvPr/>
        </p:nvSpPr>
        <p:spPr>
          <a:xfrm>
            <a:off x="2310063" y="6040427"/>
            <a:ext cx="2574758" cy="369332"/>
          </a:xfrm>
          <a:prstGeom prst="rect">
            <a:avLst/>
          </a:prstGeom>
          <a:noFill/>
        </p:spPr>
        <p:txBody>
          <a:bodyPr wrap="square" rtlCol="0">
            <a:spAutoFit/>
          </a:bodyPr>
          <a:lstStyle/>
          <a:p>
            <a:r>
              <a:rPr lang="en-AU" dirty="0" smtClean="0"/>
              <a:t>45 seconds</a:t>
            </a:r>
            <a:endParaRPr lang="en-AU" dirty="0"/>
          </a:p>
        </p:txBody>
      </p:sp>
      <p:sp>
        <p:nvSpPr>
          <p:cNvPr id="7" name="TextBox 6"/>
          <p:cNvSpPr txBox="1"/>
          <p:nvPr/>
        </p:nvSpPr>
        <p:spPr>
          <a:xfrm>
            <a:off x="7542135" y="6040427"/>
            <a:ext cx="2574758" cy="369332"/>
          </a:xfrm>
          <a:prstGeom prst="rect">
            <a:avLst/>
          </a:prstGeom>
          <a:noFill/>
        </p:spPr>
        <p:txBody>
          <a:bodyPr wrap="square" rtlCol="0">
            <a:spAutoFit/>
          </a:bodyPr>
          <a:lstStyle/>
          <a:p>
            <a:r>
              <a:rPr lang="en-AU" dirty="0" smtClean="0"/>
              <a:t>Much </a:t>
            </a:r>
            <a:r>
              <a:rPr lang="en-AU" dirty="0" err="1" smtClean="0"/>
              <a:t>much</a:t>
            </a:r>
            <a:r>
              <a:rPr lang="en-AU" dirty="0" smtClean="0"/>
              <a:t> longer…</a:t>
            </a:r>
            <a:endParaRPr lang="en-AU" dirty="0"/>
          </a:p>
        </p:txBody>
      </p:sp>
      <p:sp>
        <p:nvSpPr>
          <p:cNvPr id="9" name="Title 1"/>
          <p:cNvSpPr>
            <a:spLocks noGrp="1"/>
          </p:cNvSpPr>
          <p:nvPr>
            <p:ph type="title"/>
          </p:nvPr>
        </p:nvSpPr>
        <p:spPr>
          <a:xfrm>
            <a:off x="459620" y="446315"/>
            <a:ext cx="8596668" cy="1320800"/>
          </a:xfrm>
        </p:spPr>
        <p:txBody>
          <a:bodyPr>
            <a:normAutofit/>
          </a:bodyPr>
          <a:lstStyle/>
          <a:p>
            <a:r>
              <a:rPr lang="en-AU" dirty="0">
                <a:solidFill>
                  <a:schemeClr val="accent2">
                    <a:lumMod val="75000"/>
                  </a:schemeClr>
                </a:solidFill>
              </a:rPr>
              <a:t>Latest technology – </a:t>
            </a:r>
            <a:r>
              <a:rPr lang="en-AU" dirty="0" smtClean="0">
                <a:solidFill>
                  <a:schemeClr val="accent2">
                    <a:lumMod val="75000"/>
                  </a:schemeClr>
                </a:solidFill>
              </a:rPr>
              <a:t>other times not…</a:t>
            </a:r>
            <a:endParaRPr lang="en-AU" dirty="0">
              <a:solidFill>
                <a:schemeClr val="accent2">
                  <a:lumMod val="75000"/>
                </a:schemeClr>
              </a:solidFill>
            </a:endParaRPr>
          </a:p>
        </p:txBody>
      </p:sp>
    </p:spTree>
    <p:extLst>
      <p:ext uri="{BB962C8B-B14F-4D97-AF65-F5344CB8AC3E}">
        <p14:creationId xmlns:p14="http://schemas.microsoft.com/office/powerpoint/2010/main" val="22953667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8B5810-895A-4D0D-844F-CC3B6ECF2F26}"/>
              </a:ext>
            </a:extLst>
          </p:cNvPr>
          <p:cNvSpPr>
            <a:spLocks noGrp="1"/>
          </p:cNvSpPr>
          <p:nvPr>
            <p:ph type="title"/>
          </p:nvPr>
        </p:nvSpPr>
        <p:spPr>
          <a:xfrm>
            <a:off x="508892" y="265094"/>
            <a:ext cx="10837332" cy="876517"/>
          </a:xfrm>
        </p:spPr>
        <p:txBody>
          <a:bodyPr>
            <a:normAutofit/>
          </a:bodyPr>
          <a:lstStyle/>
          <a:p>
            <a:r>
              <a:rPr lang="en-AU" dirty="0">
                <a:solidFill>
                  <a:schemeClr val="accent2">
                    <a:lumMod val="75000"/>
                  </a:schemeClr>
                </a:solidFill>
              </a:rPr>
              <a:t>Benefits of on-site wastewater solutions</a:t>
            </a:r>
          </a:p>
        </p:txBody>
      </p:sp>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508892" y="1242567"/>
            <a:ext cx="9272782" cy="4189512"/>
          </a:xfrm>
        </p:spPr>
        <p:txBody>
          <a:bodyPr>
            <a:noAutofit/>
          </a:bodyPr>
          <a:lstStyle/>
          <a:p>
            <a:pPr lvl="1"/>
            <a:r>
              <a:rPr lang="en-AU" sz="2200" dirty="0" smtClean="0"/>
              <a:t>Potentially </a:t>
            </a:r>
            <a:r>
              <a:rPr lang="en-AU" sz="2200" dirty="0"/>
              <a:t>lower environmental impacts (no discharge to </a:t>
            </a:r>
            <a:r>
              <a:rPr lang="en-AU" sz="2200" dirty="0" smtClean="0"/>
              <a:t>waterways, low </a:t>
            </a:r>
            <a:r>
              <a:rPr lang="en-AU" sz="2200" dirty="0"/>
              <a:t>or zero energy); </a:t>
            </a:r>
            <a:r>
              <a:rPr lang="en-AU" sz="2200" dirty="0" smtClean="0"/>
              <a:t>lower </a:t>
            </a:r>
            <a:r>
              <a:rPr lang="en-AU" sz="2200" dirty="0"/>
              <a:t>greenhouse gas emissions </a:t>
            </a:r>
            <a:r>
              <a:rPr lang="en-AU" sz="2200" dirty="0" smtClean="0"/>
              <a:t>(N</a:t>
            </a:r>
            <a:r>
              <a:rPr lang="en-AU" sz="2200" baseline="-25000" dirty="0" smtClean="0"/>
              <a:t>2</a:t>
            </a:r>
            <a:r>
              <a:rPr lang="en-AU" sz="2200" dirty="0" smtClean="0"/>
              <a:t>O) than </a:t>
            </a:r>
            <a:r>
              <a:rPr lang="en-AU" sz="2200" dirty="0"/>
              <a:t>centralised treatment plants (although poorly managed systems in both cases </a:t>
            </a:r>
            <a:r>
              <a:rPr lang="en-AU" sz="2200" dirty="0" smtClean="0"/>
              <a:t>can have </a:t>
            </a:r>
            <a:r>
              <a:rPr lang="en-AU" sz="2200" dirty="0"/>
              <a:t>high emissions)</a:t>
            </a:r>
          </a:p>
          <a:p>
            <a:pPr lvl="1"/>
            <a:r>
              <a:rPr lang="en-AU" sz="2200" dirty="0"/>
              <a:t>Greater </a:t>
            </a:r>
            <a:r>
              <a:rPr lang="en-AU" sz="2200" dirty="0" smtClean="0"/>
              <a:t>scope to </a:t>
            </a:r>
            <a:r>
              <a:rPr lang="en-AU" sz="2200" dirty="0"/>
              <a:t>customise treatment </a:t>
            </a:r>
            <a:r>
              <a:rPr lang="en-AU" sz="2200" dirty="0" smtClean="0"/>
              <a:t>to </a:t>
            </a:r>
            <a:r>
              <a:rPr lang="en-AU" sz="2200" dirty="0"/>
              <a:t>suit site-specific conditions </a:t>
            </a:r>
            <a:r>
              <a:rPr lang="en-AU" sz="2200" dirty="0" smtClean="0"/>
              <a:t>/ requirements</a:t>
            </a:r>
            <a:r>
              <a:rPr lang="en-AU" sz="2200" dirty="0"/>
              <a:t>, water quality objectives and end </a:t>
            </a:r>
            <a:r>
              <a:rPr lang="en-AU" sz="2200" dirty="0" smtClean="0"/>
              <a:t>uses</a:t>
            </a:r>
            <a:endParaRPr lang="en-AU" sz="2200" dirty="0"/>
          </a:p>
          <a:p>
            <a:pPr lvl="1"/>
            <a:r>
              <a:rPr lang="en-AU" sz="2200" dirty="0"/>
              <a:t>Lower </a:t>
            </a:r>
            <a:r>
              <a:rPr lang="en-AU" sz="2200" dirty="0" smtClean="0"/>
              <a:t>cost (CAPEX and OPEX); no sewage pumping to WWTP</a:t>
            </a:r>
            <a:endParaRPr lang="en-AU" sz="2200" dirty="0"/>
          </a:p>
          <a:p>
            <a:pPr lvl="1"/>
            <a:r>
              <a:rPr lang="en-AU" sz="2200" dirty="0" smtClean="0"/>
              <a:t>Simple, low-tech on-site approaches </a:t>
            </a:r>
            <a:r>
              <a:rPr lang="en-AU" sz="2200" dirty="0"/>
              <a:t>offer </a:t>
            </a:r>
            <a:r>
              <a:rPr lang="en-AU" sz="2200" dirty="0" smtClean="0"/>
              <a:t>more </a:t>
            </a:r>
            <a:r>
              <a:rPr lang="en-AU" sz="2200" dirty="0"/>
              <a:t>robust (less finicky) operation than </a:t>
            </a:r>
            <a:r>
              <a:rPr lang="en-AU" sz="2200" dirty="0" smtClean="0"/>
              <a:t>advanced/biological → </a:t>
            </a:r>
            <a:r>
              <a:rPr lang="en-AU" sz="2200" dirty="0"/>
              <a:t>‘set-and-forget’ approach </a:t>
            </a:r>
            <a:r>
              <a:rPr lang="en-AU" sz="2200" i="1" dirty="0" smtClean="0"/>
              <a:t>actually works</a:t>
            </a:r>
            <a:r>
              <a:rPr lang="en-AU" sz="2200" dirty="0"/>
              <a:t>, just as for </a:t>
            </a:r>
            <a:r>
              <a:rPr lang="en-AU" sz="2200" dirty="0" smtClean="0"/>
              <a:t>a maintained </a:t>
            </a:r>
            <a:r>
              <a:rPr lang="en-AU" sz="2200" dirty="0"/>
              <a:t>septic </a:t>
            </a:r>
            <a:r>
              <a:rPr lang="en-AU" sz="2200" dirty="0" smtClean="0"/>
              <a:t>tank</a:t>
            </a:r>
            <a:endParaRPr lang="en-AU" sz="2200" dirty="0"/>
          </a:p>
        </p:txBody>
      </p:sp>
      <p:pic>
        <p:nvPicPr>
          <p:cNvPr id="4" name="Picture 3">
            <a:extLst>
              <a:ext uri="{FF2B5EF4-FFF2-40B4-BE49-F238E27FC236}">
                <a16:creationId xmlns="" xmlns:a16="http://schemas.microsoft.com/office/drawing/2014/main" id="{AF18DE18-F023-4C47-8353-89C8FA9A5E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61638" y="5094009"/>
            <a:ext cx="2414315" cy="1802468"/>
          </a:xfrm>
          <a:prstGeom prst="rect">
            <a:avLst/>
          </a:prstGeom>
        </p:spPr>
      </p:pic>
      <p:pic>
        <p:nvPicPr>
          <p:cNvPr id="5" name="Picture 4">
            <a:extLst>
              <a:ext uri="{FF2B5EF4-FFF2-40B4-BE49-F238E27FC236}">
                <a16:creationId xmlns="" xmlns:a16="http://schemas.microsoft.com/office/drawing/2014/main" id="{2CE367E2-B642-4DD3-BE22-3403C3C3CCA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23755" y="5094009"/>
            <a:ext cx="3481687" cy="1864947"/>
          </a:xfrm>
          <a:prstGeom prst="rect">
            <a:avLst/>
          </a:prstGeom>
        </p:spPr>
      </p:pic>
      <p:pic>
        <p:nvPicPr>
          <p:cNvPr id="6" name="Picture 5">
            <a:extLst>
              <a:ext uri="{FF2B5EF4-FFF2-40B4-BE49-F238E27FC236}">
                <a16:creationId xmlns="" xmlns:a16="http://schemas.microsoft.com/office/drawing/2014/main" id="{1541C7E9-901B-41F0-B70B-524A218D23AD}"/>
              </a:ext>
            </a:extLst>
          </p:cNvPr>
          <p:cNvPicPr>
            <a:picLocks noChangeAspect="1"/>
          </p:cNvPicPr>
          <p:nvPr/>
        </p:nvPicPr>
        <p:blipFill>
          <a:blip r:embed="rId5"/>
          <a:stretch>
            <a:fillRect/>
          </a:stretch>
        </p:blipFill>
        <p:spPr>
          <a:xfrm>
            <a:off x="9505442" y="3888668"/>
            <a:ext cx="2363883" cy="2969332"/>
          </a:xfrm>
          <a:prstGeom prst="rect">
            <a:avLst/>
          </a:prstGeom>
        </p:spPr>
      </p:pic>
      <p:pic>
        <p:nvPicPr>
          <p:cNvPr id="8" name="Picture 7"/>
          <p:cNvPicPr>
            <a:picLocks noChangeAspect="1"/>
          </p:cNvPicPr>
          <p:nvPr/>
        </p:nvPicPr>
        <p:blipFill>
          <a:blip r:embed="rId6"/>
          <a:stretch>
            <a:fillRect/>
          </a:stretch>
        </p:blipFill>
        <p:spPr>
          <a:xfrm>
            <a:off x="1314896" y="5118073"/>
            <a:ext cx="2351867" cy="1763991"/>
          </a:xfrm>
          <a:prstGeom prst="rect">
            <a:avLst/>
          </a:prstGeom>
        </p:spPr>
      </p:pic>
    </p:spTree>
    <p:extLst>
      <p:ext uri="{BB962C8B-B14F-4D97-AF65-F5344CB8AC3E}">
        <p14:creationId xmlns:p14="http://schemas.microsoft.com/office/powerpoint/2010/main" val="11452459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4" y="1242569"/>
            <a:ext cx="8743392" cy="1897674"/>
          </a:xfrm>
        </p:spPr>
        <p:txBody>
          <a:bodyPr>
            <a:normAutofit fontScale="85000" lnSpcReduction="10000"/>
          </a:bodyPr>
          <a:lstStyle/>
          <a:p>
            <a:pPr lvl="1"/>
            <a:r>
              <a:rPr lang="en-AU" sz="2800" dirty="0"/>
              <a:t>Well-designed, constructed </a:t>
            </a:r>
            <a:r>
              <a:rPr lang="en-AU" sz="2800" dirty="0" smtClean="0"/>
              <a:t>and </a:t>
            </a:r>
            <a:r>
              <a:rPr lang="en-AU" sz="2800" dirty="0"/>
              <a:t>operated septic tank effluent soil dispersal systems (unsaturated flow through &lt;1 m </a:t>
            </a:r>
            <a:r>
              <a:rPr lang="en-AU" sz="2800" dirty="0" smtClean="0"/>
              <a:t>soil depth) </a:t>
            </a:r>
            <a:r>
              <a:rPr lang="en-AU" sz="2800" dirty="0"/>
              <a:t>achieve BOD and TSS </a:t>
            </a:r>
            <a:r>
              <a:rPr lang="en-AU" sz="2800" dirty="0" smtClean="0"/>
              <a:t>of &lt;5 </a:t>
            </a:r>
            <a:r>
              <a:rPr lang="en-AU" sz="2800" dirty="0"/>
              <a:t>mg/L, near-complete </a:t>
            </a:r>
            <a:r>
              <a:rPr lang="en-AU" sz="2800" dirty="0" smtClean="0"/>
              <a:t>NH</a:t>
            </a:r>
            <a:r>
              <a:rPr lang="en-AU" sz="2800" baseline="-25000" dirty="0" smtClean="0"/>
              <a:t>4</a:t>
            </a:r>
            <a:r>
              <a:rPr lang="en-AU" sz="2800" dirty="0" smtClean="0"/>
              <a:t> and </a:t>
            </a:r>
            <a:r>
              <a:rPr lang="en-AU" sz="2800" dirty="0"/>
              <a:t>P removal, </a:t>
            </a:r>
            <a:r>
              <a:rPr lang="en-AU" sz="2800" dirty="0" smtClean="0"/>
              <a:t>20-60</a:t>
            </a:r>
            <a:r>
              <a:rPr lang="en-AU" sz="2800" dirty="0"/>
              <a:t>% TN removal and 2–4 log</a:t>
            </a:r>
            <a:r>
              <a:rPr lang="en-AU" sz="2800" baseline="-25000" dirty="0"/>
              <a:t>10</a:t>
            </a:r>
            <a:r>
              <a:rPr lang="en-AU" sz="2800" dirty="0"/>
              <a:t> pathogen removal (</a:t>
            </a:r>
            <a:r>
              <a:rPr lang="en-AU" sz="2800" dirty="0" err="1"/>
              <a:t>Siegrist</a:t>
            </a:r>
            <a:r>
              <a:rPr lang="en-AU" sz="2800" dirty="0"/>
              <a:t>, </a:t>
            </a:r>
            <a:r>
              <a:rPr lang="en-AU" sz="2800" dirty="0" smtClean="0"/>
              <a:t>2017)</a:t>
            </a:r>
            <a:endParaRPr lang="en-AU" sz="2800" dirty="0"/>
          </a:p>
          <a:p>
            <a:pPr lvl="1"/>
            <a:endParaRPr lang="en-AU" sz="2800" dirty="0"/>
          </a:p>
        </p:txBody>
      </p:sp>
      <p:pic>
        <p:nvPicPr>
          <p:cNvPr id="5" name="Picture 4"/>
          <p:cNvPicPr>
            <a:picLocks noChangeAspect="1"/>
          </p:cNvPicPr>
          <p:nvPr/>
        </p:nvPicPr>
        <p:blipFill>
          <a:blip r:embed="rId3"/>
          <a:stretch>
            <a:fillRect/>
          </a:stretch>
        </p:blipFill>
        <p:spPr>
          <a:xfrm>
            <a:off x="943667" y="3140243"/>
            <a:ext cx="9021414" cy="3633535"/>
          </a:xfrm>
          <a:prstGeom prst="rect">
            <a:avLst/>
          </a:prstGeom>
        </p:spPr>
      </p:pic>
      <p:sp>
        <p:nvSpPr>
          <p:cNvPr id="6" name="Title 1">
            <a:extLst>
              <a:ext uri="{FF2B5EF4-FFF2-40B4-BE49-F238E27FC236}">
                <a16:creationId xmlns="" xmlns:a16="http://schemas.microsoft.com/office/drawing/2014/main" id="{818B5810-895A-4D0D-844F-CC3B6ECF2F26}"/>
              </a:ext>
            </a:extLst>
          </p:cNvPr>
          <p:cNvSpPr>
            <a:spLocks noGrp="1"/>
          </p:cNvSpPr>
          <p:nvPr>
            <p:ph type="title"/>
          </p:nvPr>
        </p:nvSpPr>
        <p:spPr>
          <a:xfrm>
            <a:off x="508892" y="265094"/>
            <a:ext cx="10837332" cy="876517"/>
          </a:xfrm>
        </p:spPr>
        <p:txBody>
          <a:bodyPr>
            <a:normAutofit/>
          </a:bodyPr>
          <a:lstStyle/>
          <a:p>
            <a:r>
              <a:rPr lang="en-AU" dirty="0">
                <a:solidFill>
                  <a:schemeClr val="accent2">
                    <a:lumMod val="75000"/>
                  </a:schemeClr>
                </a:solidFill>
              </a:rPr>
              <a:t>Benefits of on-site wastewater solutions</a:t>
            </a:r>
          </a:p>
        </p:txBody>
      </p:sp>
    </p:spTree>
    <p:extLst>
      <p:ext uri="{BB962C8B-B14F-4D97-AF65-F5344CB8AC3E}">
        <p14:creationId xmlns:p14="http://schemas.microsoft.com/office/powerpoint/2010/main" val="24109141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508892" y="1242567"/>
            <a:ext cx="9272782" cy="3642253"/>
          </a:xfrm>
        </p:spPr>
        <p:txBody>
          <a:bodyPr>
            <a:normAutofit fontScale="85000" lnSpcReduction="20000"/>
          </a:bodyPr>
          <a:lstStyle/>
          <a:p>
            <a:pPr lvl="1"/>
            <a:r>
              <a:rPr lang="en-AU" sz="2800" dirty="0" smtClean="0"/>
              <a:t>Greater </a:t>
            </a:r>
            <a:r>
              <a:rPr lang="en-AU" sz="2800" dirty="0"/>
              <a:t>potential for on-site beneficial </a:t>
            </a:r>
            <a:r>
              <a:rPr lang="en-AU" sz="2800" dirty="0" smtClean="0"/>
              <a:t>reuse</a:t>
            </a:r>
          </a:p>
          <a:p>
            <a:pPr lvl="2"/>
            <a:r>
              <a:rPr lang="en-AU" sz="2600" dirty="0" smtClean="0"/>
              <a:t>AU water </a:t>
            </a:r>
            <a:r>
              <a:rPr lang="en-AU" sz="2600" dirty="0"/>
              <a:t>recycling guidelines allow for </a:t>
            </a:r>
            <a:r>
              <a:rPr lang="en-AU" sz="2600" dirty="0" smtClean="0"/>
              <a:t>bespoke </a:t>
            </a:r>
            <a:r>
              <a:rPr lang="en-AU" sz="2600" dirty="0"/>
              <a:t>risk-based </a:t>
            </a:r>
            <a:r>
              <a:rPr lang="en-AU" sz="2600" dirty="0" smtClean="0"/>
              <a:t>management; this </a:t>
            </a:r>
            <a:r>
              <a:rPr lang="en-AU" sz="2600" dirty="0"/>
              <a:t>flexibility works well with on-site disposal (e.g. on-site preventative measures like drip/subsurface irrigation = 4–6 log</a:t>
            </a:r>
            <a:r>
              <a:rPr lang="en-AU" sz="2600" baseline="-25000" dirty="0"/>
              <a:t>10</a:t>
            </a:r>
            <a:r>
              <a:rPr lang="en-AU" sz="2600" dirty="0"/>
              <a:t> pathogen </a:t>
            </a:r>
            <a:r>
              <a:rPr lang="en-AU" sz="2600" dirty="0" smtClean="0"/>
              <a:t>reduction)</a:t>
            </a:r>
            <a:endParaRPr lang="en-AU" sz="2600" dirty="0"/>
          </a:p>
          <a:p>
            <a:pPr lvl="1"/>
            <a:r>
              <a:rPr lang="en-AU" sz="2800" dirty="0" smtClean="0"/>
              <a:t>We all now agree that </a:t>
            </a:r>
            <a:r>
              <a:rPr lang="en-AU" sz="2800" dirty="0"/>
              <a:t>centralised </a:t>
            </a:r>
            <a:r>
              <a:rPr lang="en-AU" sz="2800" dirty="0" smtClean="0"/>
              <a:t>WWTP + third </a:t>
            </a:r>
            <a:r>
              <a:rPr lang="en-AU" sz="2800" dirty="0"/>
              <a:t>pipe recycling schemes only </a:t>
            </a:r>
            <a:r>
              <a:rPr lang="en-AU" sz="2800" dirty="0" smtClean="0"/>
              <a:t>viable/warranted in </a:t>
            </a:r>
            <a:r>
              <a:rPr lang="en-AU" sz="2800" dirty="0"/>
              <a:t>a </a:t>
            </a:r>
            <a:r>
              <a:rPr lang="en-AU" sz="2800" u="sng" dirty="0"/>
              <a:t>very limited number of </a:t>
            </a:r>
            <a:r>
              <a:rPr lang="en-AU" sz="2800" u="sng" dirty="0" smtClean="0"/>
              <a:t>scenarios</a:t>
            </a:r>
            <a:endParaRPr lang="en-AU" sz="2800" dirty="0" smtClean="0"/>
          </a:p>
          <a:p>
            <a:pPr lvl="2"/>
            <a:r>
              <a:rPr lang="en-AU" sz="2600" b="1" i="1" dirty="0" smtClean="0"/>
              <a:t>hugely</a:t>
            </a:r>
            <a:r>
              <a:rPr lang="en-AU" sz="2600" dirty="0" smtClean="0"/>
              <a:t> </a:t>
            </a:r>
            <a:r>
              <a:rPr lang="en-AU" sz="2600" dirty="0"/>
              <a:t>expensive, operationally </a:t>
            </a:r>
            <a:r>
              <a:rPr lang="en-AU" sz="2600" b="1" dirty="0"/>
              <a:t>complex</a:t>
            </a:r>
            <a:r>
              <a:rPr lang="en-AU" sz="2600" dirty="0"/>
              <a:t> and often </a:t>
            </a:r>
            <a:r>
              <a:rPr lang="en-AU" sz="2600" u="sng" dirty="0" smtClean="0"/>
              <a:t>undersubscribed</a:t>
            </a:r>
            <a:r>
              <a:rPr lang="en-AU" sz="2600" dirty="0" smtClean="0"/>
              <a:t> </a:t>
            </a:r>
            <a:r>
              <a:rPr lang="en-AU" sz="2600" dirty="0" smtClean="0">
                <a:latin typeface="Arial" panose="020B0604020202020204" pitchFamily="34" charset="0"/>
                <a:cs typeface="Arial" panose="020B0604020202020204" pitchFamily="34" charset="0"/>
              </a:rPr>
              <a:t>→ interstate examples of recycling scheme mothballing due to high cost (Gold Coast, SWC / IPART)</a:t>
            </a:r>
            <a:endParaRPr lang="en-AU" sz="2600" dirty="0"/>
          </a:p>
        </p:txBody>
      </p:sp>
      <p:pic>
        <p:nvPicPr>
          <p:cNvPr id="4" name="Picture 3"/>
          <p:cNvPicPr>
            <a:picLocks noChangeAspect="1"/>
          </p:cNvPicPr>
          <p:nvPr/>
        </p:nvPicPr>
        <p:blipFill>
          <a:blip r:embed="rId3"/>
          <a:stretch>
            <a:fillRect/>
          </a:stretch>
        </p:blipFill>
        <p:spPr>
          <a:xfrm>
            <a:off x="8721668" y="4644189"/>
            <a:ext cx="2943186" cy="2213811"/>
          </a:xfrm>
          <a:prstGeom prst="rect">
            <a:avLst/>
          </a:prstGeom>
        </p:spPr>
      </p:pic>
      <p:pic>
        <p:nvPicPr>
          <p:cNvPr id="5" name="Picture 4"/>
          <p:cNvPicPr>
            <a:picLocks noChangeAspect="1"/>
          </p:cNvPicPr>
          <p:nvPr/>
        </p:nvPicPr>
        <p:blipFill>
          <a:blip r:embed="rId4"/>
          <a:stretch>
            <a:fillRect/>
          </a:stretch>
        </p:blipFill>
        <p:spPr>
          <a:xfrm>
            <a:off x="6096000" y="5127374"/>
            <a:ext cx="2846823" cy="1730626"/>
          </a:xfrm>
          <a:prstGeom prst="rect">
            <a:avLst/>
          </a:prstGeom>
        </p:spPr>
      </p:pic>
      <p:pic>
        <p:nvPicPr>
          <p:cNvPr id="6" name="Picture 5"/>
          <p:cNvPicPr>
            <a:picLocks noChangeAspect="1"/>
          </p:cNvPicPr>
          <p:nvPr/>
        </p:nvPicPr>
        <p:blipFill>
          <a:blip r:embed="rId5"/>
          <a:stretch>
            <a:fillRect/>
          </a:stretch>
        </p:blipFill>
        <p:spPr>
          <a:xfrm>
            <a:off x="276726" y="5025049"/>
            <a:ext cx="5920222" cy="1832951"/>
          </a:xfrm>
          <a:prstGeom prst="rect">
            <a:avLst/>
          </a:prstGeom>
        </p:spPr>
      </p:pic>
      <p:sp>
        <p:nvSpPr>
          <p:cNvPr id="8" name="Title 1">
            <a:extLst>
              <a:ext uri="{FF2B5EF4-FFF2-40B4-BE49-F238E27FC236}">
                <a16:creationId xmlns="" xmlns:a16="http://schemas.microsoft.com/office/drawing/2014/main" id="{818B5810-895A-4D0D-844F-CC3B6ECF2F26}"/>
              </a:ext>
            </a:extLst>
          </p:cNvPr>
          <p:cNvSpPr>
            <a:spLocks noGrp="1"/>
          </p:cNvSpPr>
          <p:nvPr>
            <p:ph type="title"/>
          </p:nvPr>
        </p:nvSpPr>
        <p:spPr>
          <a:xfrm>
            <a:off x="508892" y="265094"/>
            <a:ext cx="10837332" cy="876517"/>
          </a:xfrm>
        </p:spPr>
        <p:txBody>
          <a:bodyPr>
            <a:normAutofit/>
          </a:bodyPr>
          <a:lstStyle/>
          <a:p>
            <a:r>
              <a:rPr lang="en-AU" dirty="0">
                <a:solidFill>
                  <a:schemeClr val="accent2">
                    <a:lumMod val="75000"/>
                  </a:schemeClr>
                </a:solidFill>
              </a:rPr>
              <a:t>Benefits of on-site wastewater solutions</a:t>
            </a:r>
          </a:p>
        </p:txBody>
      </p:sp>
    </p:spTree>
    <p:extLst>
      <p:ext uri="{BB962C8B-B14F-4D97-AF65-F5344CB8AC3E}">
        <p14:creationId xmlns:p14="http://schemas.microsoft.com/office/powerpoint/2010/main" val="3622177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868AE84-4F10-4348-8413-25648A85F2CF}"/>
              </a:ext>
            </a:extLst>
          </p:cNvPr>
          <p:cNvSpPr>
            <a:spLocks noGrp="1"/>
          </p:cNvSpPr>
          <p:nvPr>
            <p:ph idx="1"/>
          </p:nvPr>
        </p:nvSpPr>
        <p:spPr>
          <a:xfrm>
            <a:off x="677333" y="1242567"/>
            <a:ext cx="9091355" cy="4959057"/>
          </a:xfrm>
        </p:spPr>
        <p:txBody>
          <a:bodyPr>
            <a:normAutofit fontScale="92500" lnSpcReduction="10000"/>
          </a:bodyPr>
          <a:lstStyle/>
          <a:p>
            <a:pPr lvl="1"/>
            <a:r>
              <a:rPr lang="en-AU" sz="2800" dirty="0" smtClean="0"/>
              <a:t>Regulatory </a:t>
            </a:r>
            <a:r>
              <a:rPr lang="en-AU" sz="2800" dirty="0"/>
              <a:t>oversight is more </a:t>
            </a:r>
            <a:r>
              <a:rPr lang="en-AU" sz="2800" dirty="0" smtClean="0"/>
              <a:t>challenging</a:t>
            </a:r>
          </a:p>
          <a:p>
            <a:pPr lvl="2"/>
            <a:r>
              <a:rPr lang="en-AU" sz="2600" dirty="0" smtClean="0"/>
              <a:t>potentially multiple </a:t>
            </a:r>
            <a:r>
              <a:rPr lang="en-AU" sz="2600" dirty="0"/>
              <a:t>points of compliance vs. </a:t>
            </a:r>
            <a:r>
              <a:rPr lang="en-AU" sz="2600" dirty="0" smtClean="0"/>
              <a:t>single</a:t>
            </a:r>
            <a:endParaRPr lang="en-AU" sz="2600" dirty="0"/>
          </a:p>
          <a:p>
            <a:pPr lvl="1"/>
            <a:r>
              <a:rPr lang="en-AU" sz="2800" dirty="0"/>
              <a:t>Issues with proper operational performance and maintenance of </a:t>
            </a:r>
            <a:r>
              <a:rPr lang="en-AU" sz="2800" dirty="0" smtClean="0"/>
              <a:t>on-site household systems</a:t>
            </a:r>
          </a:p>
          <a:p>
            <a:pPr lvl="2"/>
            <a:r>
              <a:rPr lang="en-AU" sz="2600" dirty="0" smtClean="0"/>
              <a:t>out-sourcing of wastewater management </a:t>
            </a:r>
            <a:r>
              <a:rPr lang="en-AU" sz="2600" dirty="0" smtClean="0"/>
              <a:t>/ maintenance responsibility </a:t>
            </a:r>
            <a:r>
              <a:rPr lang="en-AU" sz="2600" dirty="0" smtClean="0"/>
              <a:t>to public doesn’t always work</a:t>
            </a:r>
          </a:p>
          <a:p>
            <a:pPr lvl="2"/>
            <a:r>
              <a:rPr lang="en-AU" sz="2600" dirty="0" smtClean="0"/>
              <a:t>set-and-forget </a:t>
            </a:r>
            <a:r>
              <a:rPr lang="en-AU" sz="2600" dirty="0"/>
              <a:t>approach </a:t>
            </a:r>
            <a:r>
              <a:rPr lang="en-AU" sz="2600" u="sng" dirty="0" smtClean="0"/>
              <a:t>for AWTS</a:t>
            </a:r>
            <a:r>
              <a:rPr lang="en-AU" sz="2600" dirty="0" smtClean="0"/>
              <a:t> doesn’t </a:t>
            </a:r>
            <a:r>
              <a:rPr lang="en-AU" sz="2600" dirty="0"/>
              <a:t>really work and we know </a:t>
            </a:r>
            <a:r>
              <a:rPr lang="en-AU" sz="2600" dirty="0" smtClean="0"/>
              <a:t>first hand that </a:t>
            </a:r>
            <a:r>
              <a:rPr lang="en-AU" sz="2600" dirty="0"/>
              <a:t>many of these systems are likely to be underperforming </a:t>
            </a:r>
            <a:r>
              <a:rPr lang="en-AU" sz="2600" dirty="0" smtClean="0">
                <a:latin typeface="Arial" panose="020B0604020202020204" pitchFamily="34" charset="0"/>
                <a:cs typeface="Arial" panose="020B0604020202020204" pitchFamily="34" charset="0"/>
              </a:rPr>
              <a:t>→ </a:t>
            </a:r>
            <a:r>
              <a:rPr lang="en-AU" sz="2600" b="1" dirty="0" smtClean="0"/>
              <a:t>but </a:t>
            </a:r>
            <a:r>
              <a:rPr lang="en-AU" sz="2600" b="1" dirty="0"/>
              <a:t>nobody is </a:t>
            </a:r>
            <a:r>
              <a:rPr lang="en-AU" sz="2600" b="1" dirty="0" smtClean="0"/>
              <a:t>looking…</a:t>
            </a:r>
            <a:endParaRPr lang="en-AU" sz="2600" b="1" dirty="0"/>
          </a:p>
          <a:p>
            <a:pPr lvl="1"/>
            <a:r>
              <a:rPr lang="en-AU" sz="2800" dirty="0" smtClean="0"/>
              <a:t>Need </a:t>
            </a:r>
            <a:r>
              <a:rPr lang="en-AU" sz="2800" dirty="0"/>
              <a:t>for further validation of on-site disposal systems </a:t>
            </a:r>
            <a:r>
              <a:rPr lang="en-AU" sz="2800" dirty="0" smtClean="0"/>
              <a:t>to assess pathogen removal efficacy</a:t>
            </a:r>
          </a:p>
          <a:p>
            <a:pPr lvl="2"/>
            <a:r>
              <a:rPr lang="en-AU" sz="2600" dirty="0" smtClean="0"/>
              <a:t>not </a:t>
            </a:r>
            <a:r>
              <a:rPr lang="en-AU" sz="2600" dirty="0"/>
              <a:t>captured by NATVAL/WATER </a:t>
            </a:r>
            <a:r>
              <a:rPr lang="en-AU" sz="2600" dirty="0" smtClean="0"/>
              <a:t>VAL</a:t>
            </a:r>
            <a:endParaRPr lang="en-AU" sz="2800" dirty="0"/>
          </a:p>
        </p:txBody>
      </p:sp>
      <p:sp>
        <p:nvSpPr>
          <p:cNvPr id="5" name="Title 1">
            <a:extLst>
              <a:ext uri="{FF2B5EF4-FFF2-40B4-BE49-F238E27FC236}">
                <a16:creationId xmlns="" xmlns:a16="http://schemas.microsoft.com/office/drawing/2014/main" id="{818B5810-895A-4D0D-844F-CC3B6ECF2F26}"/>
              </a:ext>
            </a:extLst>
          </p:cNvPr>
          <p:cNvSpPr>
            <a:spLocks noGrp="1"/>
          </p:cNvSpPr>
          <p:nvPr>
            <p:ph type="title"/>
          </p:nvPr>
        </p:nvSpPr>
        <p:spPr>
          <a:xfrm>
            <a:off x="508892" y="265094"/>
            <a:ext cx="10837332" cy="876517"/>
          </a:xfrm>
        </p:spPr>
        <p:txBody>
          <a:bodyPr>
            <a:normAutofit/>
          </a:bodyPr>
          <a:lstStyle/>
          <a:p>
            <a:r>
              <a:rPr lang="en-AU" dirty="0" smtClean="0">
                <a:solidFill>
                  <a:schemeClr val="accent2">
                    <a:lumMod val="75000"/>
                  </a:schemeClr>
                </a:solidFill>
              </a:rPr>
              <a:t>Pitfalls of </a:t>
            </a:r>
            <a:r>
              <a:rPr lang="en-AU" dirty="0">
                <a:solidFill>
                  <a:schemeClr val="accent2">
                    <a:lumMod val="75000"/>
                  </a:schemeClr>
                </a:solidFill>
              </a:rPr>
              <a:t>on-site wastewater solutions</a:t>
            </a:r>
          </a:p>
        </p:txBody>
      </p:sp>
    </p:spTree>
    <p:extLst>
      <p:ext uri="{BB962C8B-B14F-4D97-AF65-F5344CB8AC3E}">
        <p14:creationId xmlns:p14="http://schemas.microsoft.com/office/powerpoint/2010/main" val="2610474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11264</TotalTime>
  <Words>2714</Words>
  <Application>Microsoft Office PowerPoint</Application>
  <PresentationFormat>Widescreen</PresentationFormat>
  <Paragraphs>243</Paragraphs>
  <Slides>29</Slides>
  <Notes>20</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Symbol</vt:lpstr>
      <vt:lpstr>Trebuchet MS</vt:lpstr>
      <vt:lpstr>Wingdings</vt:lpstr>
      <vt:lpstr>Wingdings 3</vt:lpstr>
      <vt:lpstr>Facet</vt:lpstr>
      <vt:lpstr>What happens when sh*t happens…</vt:lpstr>
      <vt:lpstr>Arris Pty Ltd </vt:lpstr>
      <vt:lpstr>The Problem</vt:lpstr>
      <vt:lpstr>Latest technology – makes perfect sense sometimes…</vt:lpstr>
      <vt:lpstr>Latest technology – other times not…</vt:lpstr>
      <vt:lpstr>Benefits of on-site wastewater solutions</vt:lpstr>
      <vt:lpstr>Benefits of on-site wastewater solutions</vt:lpstr>
      <vt:lpstr>Benefits of on-site wastewater solutions</vt:lpstr>
      <vt:lpstr>Pitfalls of on-site wastewater solutions</vt:lpstr>
      <vt:lpstr>Wastewater Management Tools – CWMS</vt:lpstr>
      <vt:lpstr>Thresholds for WWTP centralisation</vt:lpstr>
      <vt:lpstr>Wastewater Management Tools - Soil Based Solutions</vt:lpstr>
      <vt:lpstr>Wastewater Management Tools - Soil Based Solutions</vt:lpstr>
      <vt:lpstr>Wastewater Management Tools - Soil Based Solutions</vt:lpstr>
      <vt:lpstr>Wastewater Management Tools - Soil Based Solutions</vt:lpstr>
      <vt:lpstr>Wastewater Management Tools - Zero Liquid Discharge </vt:lpstr>
      <vt:lpstr>The Rhizopod® System (AKA VFCW)</vt:lpstr>
      <vt:lpstr>12 Apostles, Victoria</vt:lpstr>
      <vt:lpstr>Coonalpyn Community Toilets</vt:lpstr>
      <vt:lpstr>Keppel Sands, Livingstone Shire Council QLD </vt:lpstr>
      <vt:lpstr>Rising Sun Hotel, Auburn SA</vt:lpstr>
      <vt:lpstr>Point Boston, Eyre Peninsula</vt:lpstr>
      <vt:lpstr>Point Boston</vt:lpstr>
      <vt:lpstr>PowerPoint Presentation</vt:lpstr>
      <vt:lpstr>LGA concerns/issues with CWMS</vt:lpstr>
      <vt:lpstr>LGA concerns/issues with CWMSs</vt:lpstr>
      <vt:lpstr>Take-home messages</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Arris Arris</dc:creator>
  <cp:lastModifiedBy>Michael Short</cp:lastModifiedBy>
  <cp:revision>464</cp:revision>
  <cp:lastPrinted>2019-04-09T08:32:05Z</cp:lastPrinted>
  <dcterms:created xsi:type="dcterms:W3CDTF">2018-08-28T07:58:50Z</dcterms:created>
  <dcterms:modified xsi:type="dcterms:W3CDTF">2019-08-22T22:57:37Z</dcterms:modified>
</cp:coreProperties>
</file>