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7"/>
  </p:sldMasterIdLst>
  <p:notesMasterIdLst>
    <p:notesMasterId r:id="rId20"/>
  </p:notesMasterIdLst>
  <p:handoutMasterIdLst>
    <p:handoutMasterId r:id="rId21"/>
  </p:handoutMasterIdLst>
  <p:sldIdLst>
    <p:sldId id="256" r:id="rId8"/>
    <p:sldId id="287" r:id="rId9"/>
    <p:sldId id="258" r:id="rId10"/>
    <p:sldId id="259" r:id="rId11"/>
    <p:sldId id="283" r:id="rId12"/>
    <p:sldId id="268" r:id="rId13"/>
    <p:sldId id="285" r:id="rId14"/>
    <p:sldId id="260" r:id="rId15"/>
    <p:sldId id="262" r:id="rId16"/>
    <p:sldId id="263" r:id="rId17"/>
    <p:sldId id="265" r:id="rId18"/>
    <p:sldId id="288" r:id="rId19"/>
  </p:sldIdLst>
  <p:sldSz cx="9906000" cy="6858000" type="A4"/>
  <p:notesSz cx="6858000" cy="9144000"/>
  <p:defaultTextStyle>
    <a:defPPr>
      <a:defRPr lang="en-A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81"/>
    <a:srgbClr val="FFFFEF"/>
    <a:srgbClr val="FFFFFB"/>
    <a:srgbClr val="FFFFE7"/>
    <a:srgbClr val="FFFFD9"/>
    <a:srgbClr val="FFFF00"/>
    <a:srgbClr val="8ECAC5"/>
    <a:srgbClr val="E7F2FF"/>
    <a:srgbClr val="C9E1FF"/>
    <a:srgbClr val="CDE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10" autoAdjust="0"/>
    <p:restoredTop sz="73507" autoAdjust="0"/>
  </p:normalViewPr>
  <p:slideViewPr>
    <p:cSldViewPr>
      <p:cViewPr varScale="1">
        <p:scale>
          <a:sx n="79" d="100"/>
          <a:sy n="79" d="100"/>
        </p:scale>
        <p:origin x="9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24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92183-13ED-471D-866B-38A293732C6F}" type="datetimeFigureOut">
              <a:rPr lang="en-AU" smtClean="0"/>
              <a:t>22/08/2019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ED30E-B803-471B-9F5F-19BB5CF3A7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23423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10209-1261-43D6-9C2C-C02BB783F032}" type="datetimeFigureOut">
              <a:rPr lang="en-AU" smtClean="0"/>
              <a:t>22/08/2019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CEF264-F425-495A-9EFC-BCE01F9712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9194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 smtClean="0"/>
              <a:t>Shaun</a:t>
            </a:r>
            <a:endParaRPr lang="en-AU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EF264-F425-495A-9EFC-BCE01F9712FB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48723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 smtClean="0"/>
              <a:t>Aiden</a:t>
            </a:r>
          </a:p>
          <a:p>
            <a:endParaRPr lang="en-AU" b="1" dirty="0" smtClean="0"/>
          </a:p>
          <a:p>
            <a:r>
              <a:rPr lang="en-AU" b="0" dirty="0" smtClean="0"/>
              <a:t>**</a:t>
            </a:r>
          </a:p>
          <a:p>
            <a:endParaRPr lang="en-AU" b="1" dirty="0" smtClean="0"/>
          </a:p>
          <a:p>
            <a:r>
              <a:rPr lang="en-AU" b="1" dirty="0" smtClean="0"/>
              <a:t>A</a:t>
            </a:r>
            <a:r>
              <a:rPr lang="en-AU" b="1" baseline="0" dirty="0" smtClean="0"/>
              <a:t> key component of the new guideline is the mandatory requirements.</a:t>
            </a:r>
          </a:p>
          <a:p>
            <a:endParaRPr lang="en-AU" b="1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err="1" smtClean="0"/>
              <a:t>Septage</a:t>
            </a:r>
            <a:r>
              <a:rPr lang="en-AU" dirty="0" smtClean="0"/>
              <a:t> </a:t>
            </a:r>
            <a:r>
              <a:rPr lang="en-AU" b="1" u="sng" dirty="0" smtClean="0"/>
              <a:t>must</a:t>
            </a:r>
            <a:r>
              <a:rPr lang="en-AU" dirty="0" smtClean="0"/>
              <a:t> be taken to a facility licensed to receive </a:t>
            </a:r>
            <a:r>
              <a:rPr lang="en-AU" dirty="0" err="1" smtClean="0"/>
              <a:t>septage</a:t>
            </a:r>
            <a:r>
              <a:rPr lang="en-AU" dirty="0" smtClean="0"/>
              <a:t>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or, where this is not reasonable or practicable (for example, in regional locations or small townships), applied to land only if for beneficial reuse (i.e. in accordance with this guideline)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1" dirty="0" smtClean="0"/>
              <a:t/>
            </a:r>
            <a:br>
              <a:rPr lang="en-AU" b="1" dirty="0" smtClean="0"/>
            </a:br>
            <a:r>
              <a:rPr lang="en-AU" dirty="0" smtClean="0"/>
              <a:t>Sludge taken from commercial or industrial sources </a:t>
            </a:r>
            <a:r>
              <a:rPr lang="en-AU" b="1" u="sng" dirty="0" smtClean="0"/>
              <a:t>must</a:t>
            </a:r>
            <a:r>
              <a:rPr lang="en-AU" dirty="0" smtClean="0"/>
              <a:t> be kept separate from </a:t>
            </a:r>
            <a:r>
              <a:rPr lang="en-AU" dirty="0" err="1" smtClean="0"/>
              <a:t>septage</a:t>
            </a:r>
            <a:r>
              <a:rPr lang="en-AU" dirty="0" smtClean="0"/>
              <a:t> and must be taken to a facility licensed by the EPA to receive that type of waste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A Land-owner </a:t>
            </a:r>
            <a:r>
              <a:rPr lang="en-AU" b="1" u="sng" dirty="0" smtClean="0"/>
              <a:t>must</a:t>
            </a:r>
            <a:r>
              <a:rPr lang="en-AU" dirty="0" smtClean="0"/>
              <a:t> have given consent to the licensed Waste Transporter prior to applying </a:t>
            </a:r>
            <a:r>
              <a:rPr lang="en-AU" dirty="0" err="1" smtClean="0"/>
              <a:t>septage</a:t>
            </a:r>
            <a:r>
              <a:rPr lang="en-AU" dirty="0" smtClean="0"/>
              <a:t> to land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Land to which </a:t>
            </a:r>
            <a:r>
              <a:rPr lang="en-AU" dirty="0" err="1" smtClean="0"/>
              <a:t>septage</a:t>
            </a:r>
            <a:r>
              <a:rPr lang="en-AU" dirty="0" smtClean="0"/>
              <a:t> is applied </a:t>
            </a:r>
            <a:r>
              <a:rPr lang="en-AU" b="1" u="sng" dirty="0" smtClean="0"/>
              <a:t>must </a:t>
            </a:r>
            <a:r>
              <a:rPr lang="en-AU" dirty="0" smtClean="0"/>
              <a:t>be adequately fenced to prevent access by the public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1" dirty="0" smtClean="0"/>
              <a:t>Land Selection Criteria </a:t>
            </a:r>
            <a:r>
              <a:rPr lang="en-AU" dirty="0" smtClean="0"/>
              <a:t>is included in the </a:t>
            </a:r>
            <a:r>
              <a:rPr lang="en-AU" dirty="0" err="1" smtClean="0"/>
              <a:t>Septage</a:t>
            </a:r>
            <a:r>
              <a:rPr lang="en-AU" dirty="0" smtClean="0"/>
              <a:t> Management guideline and covers </a:t>
            </a:r>
            <a:r>
              <a:rPr lang="en-AU" baseline="0" dirty="0" smtClean="0"/>
              <a:t>requirements for </a:t>
            </a:r>
            <a:r>
              <a:rPr lang="en-AU" dirty="0" smtClean="0"/>
              <a:t>separation distances from watercourses,</a:t>
            </a:r>
            <a:r>
              <a:rPr lang="en-AU" baseline="0" dirty="0" smtClean="0"/>
              <a:t> and for soil properties and land attributes. </a:t>
            </a:r>
            <a:r>
              <a:rPr lang="en-AU" b="1" baseline="0" dirty="0" err="1" smtClean="0"/>
              <a:t>Septage</a:t>
            </a:r>
            <a:r>
              <a:rPr lang="en-AU" b="1" baseline="0" dirty="0" smtClean="0"/>
              <a:t> Application </a:t>
            </a:r>
            <a:r>
              <a:rPr lang="en-AU" b="0" baseline="0" dirty="0" smtClean="0"/>
              <a:t>is included in the guideline to highlight some methods of application, mitigating nutrient overloading, and soil incorporation for sustainable productive land use.</a:t>
            </a:r>
            <a:endParaRPr lang="en-AU" b="1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**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1" dirty="0" smtClean="0"/>
              <a:t>Most</a:t>
            </a:r>
            <a:r>
              <a:rPr lang="en-AU" b="1" baseline="0" dirty="0" smtClean="0"/>
              <a:t> of the “must nots” follow quite simply from the land selection criteria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b="1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err="1" smtClean="0"/>
              <a:t>Septage</a:t>
            </a:r>
            <a:r>
              <a:rPr lang="en-AU" dirty="0" smtClean="0"/>
              <a:t> </a:t>
            </a:r>
            <a:r>
              <a:rPr lang="en-AU" b="1" u="sng" dirty="0" smtClean="0"/>
              <a:t>must not</a:t>
            </a:r>
            <a:r>
              <a:rPr lang="en-AU" dirty="0" smtClean="0"/>
              <a:t> be applied to land where it may enter waters including stormwater and groundwater (including by processes such as runoff, seepage, or rising of the water table)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err="1" smtClean="0"/>
              <a:t>Septage</a:t>
            </a:r>
            <a:r>
              <a:rPr lang="en-AU" dirty="0" smtClean="0"/>
              <a:t> </a:t>
            </a:r>
            <a:r>
              <a:rPr lang="en-AU" b="1" u="sng" dirty="0" smtClean="0"/>
              <a:t>must not </a:t>
            </a:r>
            <a:r>
              <a:rPr lang="en-AU" dirty="0" smtClean="0"/>
              <a:t>be applied to land in a way that results in pooling, water logging or runoff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err="1" smtClean="0"/>
              <a:t>Septage</a:t>
            </a:r>
            <a:r>
              <a:rPr lang="en-AU" dirty="0" smtClean="0"/>
              <a:t> </a:t>
            </a:r>
            <a:r>
              <a:rPr lang="en-AU" b="1" u="sng" dirty="0" smtClean="0"/>
              <a:t>must not </a:t>
            </a:r>
            <a:r>
              <a:rPr lang="en-AU" dirty="0" smtClean="0"/>
              <a:t>be applied to land used for horticulture for food production or applied to home gardens due to associated health risks</a:t>
            </a:r>
          </a:p>
          <a:p>
            <a:endParaRPr lang="en-AU" b="1" dirty="0" smtClean="0"/>
          </a:p>
          <a:p>
            <a:r>
              <a:rPr lang="en-AU" dirty="0" err="1" smtClean="0"/>
              <a:t>Septage</a:t>
            </a:r>
            <a:r>
              <a:rPr lang="en-AU" dirty="0" smtClean="0"/>
              <a:t> </a:t>
            </a:r>
            <a:r>
              <a:rPr lang="en-AU" b="1" u="sng" dirty="0" smtClean="0"/>
              <a:t>must not</a:t>
            </a:r>
            <a:r>
              <a:rPr lang="en-AU" dirty="0" smtClean="0"/>
              <a:t> be applied to land in such a way that causes environmental nuisance in the form of off-site odour impacts</a:t>
            </a:r>
          </a:p>
          <a:p>
            <a:endParaRPr lang="en-AU" dirty="0" smtClean="0"/>
          </a:p>
          <a:p>
            <a:r>
              <a:rPr lang="en-AU" dirty="0" err="1" smtClean="0"/>
              <a:t>Septage</a:t>
            </a:r>
            <a:r>
              <a:rPr lang="en-AU" dirty="0" smtClean="0"/>
              <a:t> </a:t>
            </a:r>
            <a:r>
              <a:rPr lang="en-AU" b="1" u="sng" dirty="0" smtClean="0"/>
              <a:t>must not </a:t>
            </a:r>
            <a:r>
              <a:rPr lang="en-AU" dirty="0" smtClean="0"/>
              <a:t>apply </a:t>
            </a:r>
            <a:r>
              <a:rPr lang="en-AU" dirty="0" err="1" smtClean="0"/>
              <a:t>septage</a:t>
            </a:r>
            <a:r>
              <a:rPr lang="en-AU" dirty="0" smtClean="0"/>
              <a:t> to land within 400 m of any dwelling on neighbouring properties</a:t>
            </a:r>
            <a:endParaRPr lang="en-AU" b="1" dirty="0" smtClean="0"/>
          </a:p>
          <a:p>
            <a:endParaRPr lang="en-AU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EF264-F425-495A-9EFC-BCE01F9712FB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68340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 smtClean="0"/>
              <a:t>Aiden</a:t>
            </a:r>
          </a:p>
          <a:p>
            <a:endParaRPr lang="en-AU" b="1" dirty="0" smtClean="0"/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prevent downward movement of water through the soil profile, the maximum application rate for </a:t>
            </a:r>
            <a:r>
              <a:rPr lang="en-A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septage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100 kilograms of nitrogen per hectare per year. </a:t>
            </a:r>
          </a:p>
          <a:p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maximum application rate is determined by the nitrogen-loading rate. There are calculations in the </a:t>
            </a:r>
            <a:r>
              <a:rPr lang="en-A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Septage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management</a:t>
            </a:r>
            <a:r>
              <a:rPr lang="en-A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guideline which explains that:</a:t>
            </a:r>
          </a:p>
          <a:p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achieve the recommended rate, apply the </a:t>
            </a:r>
            <a:r>
              <a:rPr lang="en-A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septage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one 8 </a:t>
            </a:r>
            <a:r>
              <a:rPr lang="en-A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kL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tanker evenly and thinly over a minimum of 600 m</a:t>
            </a:r>
            <a:r>
              <a:rPr lang="en-AU" sz="120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an example, each year a 1 ha plot of land can receive </a:t>
            </a:r>
            <a:r>
              <a:rPr lang="en-A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septage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16 x 8kL tankers. </a:t>
            </a:r>
          </a:p>
          <a:p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Where a site is used for </a:t>
            </a:r>
            <a:r>
              <a:rPr lang="en-A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septage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application, each disposal event should be pegged or marked in some way so that the area is identifiable to avoid repeat applications.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EF264-F425-495A-9EFC-BCE01F9712FB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55554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In Summary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Update</a:t>
            </a:r>
            <a:r>
              <a:rPr lang="en-US" baseline="0" dirty="0" smtClean="0"/>
              <a:t> to the </a:t>
            </a:r>
            <a:r>
              <a:rPr lang="en-US" baseline="0" dirty="0" err="1" smtClean="0"/>
              <a:t>septage</a:t>
            </a:r>
            <a:r>
              <a:rPr lang="en-US" baseline="0" dirty="0" smtClean="0"/>
              <a:t> management guideline – once published, will be available in Data and Publications on epa.sa.gov.au and circulated to relevant </a:t>
            </a:r>
            <a:r>
              <a:rPr lang="en-US" baseline="0" dirty="0" err="1" smtClean="0"/>
              <a:t>organisations</a:t>
            </a:r>
            <a:r>
              <a:rPr lang="en-US" baseline="0" dirty="0" smtClean="0"/>
              <a:t> and people – </a:t>
            </a:r>
            <a:r>
              <a:rPr lang="en-US" baseline="0" dirty="0" err="1" smtClean="0"/>
              <a:t>Legatus</a:t>
            </a:r>
            <a:r>
              <a:rPr lang="en-US" baseline="0" dirty="0" smtClean="0"/>
              <a:t> and LGA/other councils will be a key group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Conditions to be implemented</a:t>
            </a:r>
            <a:r>
              <a:rPr lang="en-US" baseline="0" dirty="0" smtClean="0"/>
              <a:t> in coming months for Waste Transporters, and Land-owners now have obligations clarified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Musts in the guideline now provide clarity and direction for selecting sites for </a:t>
            </a:r>
            <a:r>
              <a:rPr lang="en-US" baseline="0" dirty="0" err="1" smtClean="0"/>
              <a:t>septage</a:t>
            </a:r>
            <a:r>
              <a:rPr lang="en-US" baseline="0" dirty="0" smtClean="0"/>
              <a:t> application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If things go wrong, or you observe a practice that you think is inadequate, call us, and see more information about incident reporting on our website. </a:t>
            </a:r>
            <a:br>
              <a:rPr lang="en-US" baseline="0" dirty="0" smtClean="0"/>
            </a:br>
            <a:r>
              <a:rPr lang="en-US" baseline="0" dirty="0" smtClean="0"/>
              <a:t>It’s a requirement under the EP Act that you notify if serious or material harm is caused or threatened whilst you are undertaking an activity. https://www.epa.sa.gov.au/our_work/incident_reporting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Come and let me know if you’d like to receive a notification when the guideline is published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E2394-EF37-4F88-89CB-0EF5EB43E494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49304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 smtClean="0"/>
              <a:t>Shaun</a:t>
            </a:r>
          </a:p>
          <a:p>
            <a:endParaRPr lang="en-AU" dirty="0" smtClean="0"/>
          </a:p>
          <a:p>
            <a:r>
              <a:rPr lang="en-AU" dirty="0" smtClean="0"/>
              <a:t>Today’s presentation is about the recent update of the</a:t>
            </a:r>
            <a:r>
              <a:rPr lang="en-AU" baseline="0" dirty="0" smtClean="0"/>
              <a:t> </a:t>
            </a:r>
            <a:r>
              <a:rPr lang="en-AU" baseline="0" dirty="0" err="1" smtClean="0"/>
              <a:t>Septage</a:t>
            </a:r>
            <a:r>
              <a:rPr lang="en-AU" baseline="0" dirty="0" smtClean="0"/>
              <a:t> Management guideline (previously ‘Septic tank sludge management”)</a:t>
            </a:r>
            <a:endParaRPr lang="en-A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EF264-F425-495A-9EFC-BCE01F9712FB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70866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 smtClean="0"/>
              <a:t>Shaun</a:t>
            </a:r>
            <a:endParaRPr lang="en-A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err="1" smtClean="0"/>
              <a:t>Septage</a:t>
            </a:r>
            <a:r>
              <a:rPr lang="en-AU" dirty="0" smtClean="0"/>
              <a:t> is </a:t>
            </a:r>
            <a:r>
              <a:rPr lang="en-AU" b="1" dirty="0" smtClean="0"/>
              <a:t>not</a:t>
            </a:r>
            <a:r>
              <a:rPr lang="en-AU" dirty="0" smtClean="0"/>
              <a:t> </a:t>
            </a:r>
            <a:r>
              <a:rPr lang="en-AU" dirty="0" err="1" smtClean="0"/>
              <a:t>biosolids</a:t>
            </a:r>
            <a:r>
              <a:rPr lang="en-AU" dirty="0" smtClean="0"/>
              <a:t> or wastewater treatment plant sludge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Dried</a:t>
            </a:r>
            <a:r>
              <a:rPr lang="en-AU" baseline="0" dirty="0" smtClean="0"/>
              <a:t> sludge is not necessarily </a:t>
            </a:r>
            <a:r>
              <a:rPr lang="en-AU" baseline="0" dirty="0" err="1" smtClean="0"/>
              <a:t>biosolids</a:t>
            </a:r>
            <a:endParaRPr lang="en-AU" dirty="0" smtClean="0"/>
          </a:p>
          <a:p>
            <a:endParaRPr lang="en-AU" dirty="0" smtClean="0"/>
          </a:p>
          <a:p>
            <a:r>
              <a:rPr lang="en-AU" dirty="0" smtClean="0"/>
              <a:t>Notes: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‘Septic tank effluent’ means the liquid component of a septic tank; it is not effluent from a Community Wastewater Management Scheme (CWMS).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AU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‘Septic tank sludge’ means the organic matter (semi-solid; solid with a high water content) component of a septic tank which builds up over time at the bottom of the tank and must be periodically removed</a:t>
            </a:r>
            <a:r>
              <a:rPr lang="en-AU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A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(NOT</a:t>
            </a:r>
            <a:r>
              <a:rPr lang="en-AU" sz="1200" b="1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commercial or industrial origin)</a:t>
            </a:r>
            <a:r>
              <a:rPr lang="en-AU" sz="1200" b="0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</a:t>
            </a:r>
            <a:endParaRPr lang="en-AU" sz="1200" b="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endParaRPr lang="en-AU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‘Sludge’ means a semi-solid (solid with a high water content) substance that may be of industrial or commercial origin – for example, grease trap waste.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EF264-F425-495A-9EFC-BCE01F9712FB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2494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b="1" dirty="0" smtClean="0"/>
              <a:t>Shaun</a:t>
            </a:r>
            <a:endParaRPr lang="en-AU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AU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Notes: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‘Septic tank sludge’ means the organic matter (semi-solid; solid with a high water content) component of a septic tank which builds up over time at the bottom of the tank and must be periodically removed</a:t>
            </a:r>
            <a:r>
              <a:rPr lang="en-AU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AU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(NOT</a:t>
            </a:r>
            <a:r>
              <a:rPr lang="en-AU" sz="1200" b="1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commercial or industrial origin)</a:t>
            </a:r>
            <a:r>
              <a:rPr lang="en-AU" sz="1200" b="0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</a:t>
            </a:r>
            <a:endParaRPr lang="en-AU" sz="1200" b="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endParaRPr lang="en-AU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‘Sludge’ means a semi-solid (solid with a high water content) substance that may be of industrial or commercial origin – for example, grease trap waste. 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EF264-F425-495A-9EFC-BCE01F9712FB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14233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 smtClean="0"/>
              <a:t>Shaun</a:t>
            </a:r>
          </a:p>
          <a:p>
            <a:endParaRPr lang="en-AU" b="1" dirty="0" smtClean="0"/>
          </a:p>
          <a:p>
            <a:r>
              <a:rPr lang="en-AU" b="0" dirty="0" smtClean="0"/>
              <a:t>The old</a:t>
            </a:r>
            <a:r>
              <a:rPr lang="en-AU" b="0" baseline="0" dirty="0" smtClean="0"/>
              <a:t> </a:t>
            </a:r>
            <a:r>
              <a:rPr lang="en-AU" b="0" i="1" baseline="0" dirty="0" smtClean="0"/>
              <a:t>Septic tank sludge management </a:t>
            </a:r>
            <a:r>
              <a:rPr lang="en-AU" b="0" baseline="0" dirty="0" smtClean="0"/>
              <a:t>guidelines and old condition on Waste Transporter licences was found to be problematic when </a:t>
            </a:r>
            <a:r>
              <a:rPr lang="en-AU" b="1" baseline="0" dirty="0" smtClean="0"/>
              <a:t>monitoring compliance</a:t>
            </a:r>
            <a:r>
              <a:rPr lang="en-AU" b="0" baseline="0" dirty="0" smtClean="0"/>
              <a:t>. A non-compliant </a:t>
            </a:r>
            <a:r>
              <a:rPr lang="en-AU" b="0" baseline="0" dirty="0" err="1" smtClean="0"/>
              <a:t>septage</a:t>
            </a:r>
            <a:r>
              <a:rPr lang="en-AU" b="0" baseline="0" dirty="0" smtClean="0"/>
              <a:t> application resulted in </a:t>
            </a:r>
            <a:r>
              <a:rPr lang="en-AU" b="1" baseline="0" dirty="0" smtClean="0"/>
              <a:t>enforcement </a:t>
            </a:r>
            <a:r>
              <a:rPr lang="en-AU" b="0" baseline="0" dirty="0" smtClean="0"/>
              <a:t>(an EPO) and the EPA has identified an opportunity to provide better regulation in this area. The actions we have taken are in line with our Compliance pie chart…</a:t>
            </a:r>
            <a:endParaRPr lang="en-AU" b="1" dirty="0" smtClean="0"/>
          </a:p>
          <a:p>
            <a:endParaRPr lang="en-AU" b="0" dirty="0" smtClean="0"/>
          </a:p>
          <a:p>
            <a:r>
              <a:rPr lang="en-AU" b="0" dirty="0" smtClean="0"/>
              <a:t>The new guideline</a:t>
            </a:r>
            <a:r>
              <a:rPr lang="en-AU" b="0" baseline="0" dirty="0" smtClean="0"/>
              <a:t> and conditions, along with the update to Schedule 1 prescribed approved activities</a:t>
            </a:r>
            <a:r>
              <a:rPr lang="en-AU" b="1" baseline="0" dirty="0" smtClean="0"/>
              <a:t> </a:t>
            </a:r>
            <a:r>
              <a:rPr lang="en-AU" b="1" dirty="0" smtClean="0"/>
              <a:t>SET STANDARDS </a:t>
            </a:r>
            <a:r>
              <a:rPr lang="en-AU" b="0" dirty="0" smtClean="0"/>
              <a:t>for </a:t>
            </a:r>
            <a:r>
              <a:rPr lang="en-AU" b="0" dirty="0" err="1" smtClean="0"/>
              <a:t>septage</a:t>
            </a:r>
            <a:r>
              <a:rPr lang="en-AU" b="0" dirty="0" smtClean="0"/>
              <a:t> Transporters and Land-owners.</a:t>
            </a:r>
          </a:p>
          <a:p>
            <a:endParaRPr lang="en-AU" b="0" dirty="0" smtClean="0"/>
          </a:p>
          <a:p>
            <a:r>
              <a:rPr lang="en-AU" b="0" dirty="0" smtClean="0"/>
              <a:t>The guidelines</a:t>
            </a:r>
            <a:r>
              <a:rPr lang="en-AU" b="0" baseline="0" dirty="0" smtClean="0"/>
              <a:t> also </a:t>
            </a:r>
            <a:r>
              <a:rPr lang="en-AU" b="1" baseline="0" dirty="0" smtClean="0"/>
              <a:t>INFORM</a:t>
            </a:r>
            <a:r>
              <a:rPr lang="en-AU" b="0" baseline="0" dirty="0" smtClean="0"/>
              <a:t> the EPA’s requirements and has useful information that can be easily followed to </a:t>
            </a:r>
            <a:r>
              <a:rPr lang="en-AU" b="1" baseline="0" dirty="0" smtClean="0"/>
              <a:t>ENABLE</a:t>
            </a:r>
            <a:r>
              <a:rPr lang="en-AU" b="0" baseline="0" dirty="0" smtClean="0"/>
              <a:t> </a:t>
            </a:r>
            <a:r>
              <a:rPr lang="en-AU" b="0" baseline="0" dirty="0" err="1" smtClean="0"/>
              <a:t>septage</a:t>
            </a:r>
            <a:r>
              <a:rPr lang="en-AU" b="0" baseline="0" dirty="0" smtClean="0"/>
              <a:t> to be managed in a way that is compliant with the EP Act and associated Policies.</a:t>
            </a:r>
          </a:p>
          <a:p>
            <a:endParaRPr lang="en-AU" b="0" baseline="0" dirty="0" smtClean="0"/>
          </a:p>
          <a:p>
            <a:r>
              <a:rPr lang="en-AU" b="0" baseline="0" dirty="0" smtClean="0"/>
              <a:t>The new conditions, clarity around “musts” in the guideline and requirements for record keeping where </a:t>
            </a:r>
            <a:r>
              <a:rPr lang="en-AU" b="0" baseline="0" dirty="0" err="1" smtClean="0"/>
              <a:t>septage</a:t>
            </a:r>
            <a:r>
              <a:rPr lang="en-AU" b="0" baseline="0" dirty="0" smtClean="0"/>
              <a:t> is applied to land means that </a:t>
            </a:r>
            <a:r>
              <a:rPr lang="en-AU" b="1" baseline="0" dirty="0" smtClean="0"/>
              <a:t>COMPLIANCE MONITORING </a:t>
            </a:r>
            <a:r>
              <a:rPr lang="en-AU" b="0" baseline="0" dirty="0" smtClean="0"/>
              <a:t>is more effective.</a:t>
            </a:r>
          </a:p>
          <a:p>
            <a:endParaRPr lang="en-AU" b="0" baseline="0" dirty="0" smtClean="0"/>
          </a:p>
          <a:p>
            <a:r>
              <a:rPr lang="en-AU" b="0" baseline="0" dirty="0" smtClean="0"/>
              <a:t>By providing clarity around “musts” in the guideline and through the new conditions, the EPA is able to better </a:t>
            </a:r>
            <a:r>
              <a:rPr lang="en-AU" b="1" baseline="0" dirty="0" smtClean="0"/>
              <a:t>ENFORCE </a:t>
            </a:r>
            <a:r>
              <a:rPr lang="en-AU" b="0" baseline="0" dirty="0" smtClean="0"/>
              <a:t>practices that are non-compliant.</a:t>
            </a:r>
          </a:p>
          <a:p>
            <a:endParaRPr lang="en-AU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EF264-F425-495A-9EFC-BCE01F9712FB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76224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 smtClean="0"/>
              <a:t>Shaun</a:t>
            </a:r>
          </a:p>
          <a:p>
            <a:endParaRPr lang="en-AU" b="1" dirty="0" smtClean="0"/>
          </a:p>
          <a:p>
            <a:r>
              <a:rPr lang="en-AU" b="0" dirty="0" smtClean="0"/>
              <a:t>Same content and expectations</a:t>
            </a:r>
            <a:endParaRPr lang="en-AU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EF264-F425-495A-9EFC-BCE01F9712FB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35854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 smtClean="0"/>
              <a:t>Shaun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EF264-F425-495A-9EFC-BCE01F9712FB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33841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 smtClean="0"/>
              <a:t>Shaun</a:t>
            </a:r>
          </a:p>
          <a:p>
            <a:pPr marL="0" indent="0">
              <a:buNone/>
            </a:pPr>
            <a:r>
              <a:rPr lang="en-AU" sz="1200" dirty="0" smtClean="0"/>
              <a:t>*Councils should ensure that this is reflected in any contracting arrangements</a:t>
            </a:r>
          </a:p>
          <a:p>
            <a:pPr marL="0" indent="0">
              <a:buNone/>
            </a:pPr>
            <a:r>
              <a:rPr lang="en-AU" sz="1200" dirty="0" smtClean="0"/>
              <a:t>*Similar requirements for wastewater treatment plant sludge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EF264-F425-495A-9EFC-BCE01F9712FB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06184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 smtClean="0"/>
              <a:t>Shaun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EF264-F425-495A-9EFC-BCE01F9712FB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3953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 lIns="91440" tIns="45720" rIns="91440" bIns="45720" anchor="ctr"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AU" noProof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A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40C7A3A-369F-48B7-8D04-511631C6977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5336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C6A3C-A403-446D-8302-524420ED48B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431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48525" y="676275"/>
            <a:ext cx="2252663" cy="5449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8950" y="676275"/>
            <a:ext cx="6607175" cy="544988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EAEC9-8CB7-49A3-BDEF-5A9DB64810B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9922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9325A-4631-412B-9759-0F2A16E4796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2937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869BB-C1A5-44BB-9129-CCCDC47D440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8890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950" y="1600200"/>
            <a:ext cx="4384675" cy="45259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6025" y="1600200"/>
            <a:ext cx="4384675" cy="45259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8875F-E70D-4D61-978C-E41FFFF74E1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1726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23B47-DC5A-44D6-AA5A-513C1C2B3CA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6837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2BAD43-41DB-44EC-8862-A026D0B1A99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3413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465A70-DBA4-4408-9522-045EBD57D12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7409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5A95B1-797D-4D73-9C12-D1CA17BE093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8326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1556B-37BC-4527-8AB0-CEED25F1007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5758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5788" y="676275"/>
            <a:ext cx="8915400" cy="60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AU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88950" y="1600200"/>
            <a:ext cx="892175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AU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EB3DDDE0-AAA4-449A-A636-C0FC4C6F520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a.sa.gov.au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48544" y="1427032"/>
            <a:ext cx="8208143" cy="1612900"/>
          </a:xfrm>
          <a:noFill/>
        </p:spPr>
        <p:txBody>
          <a:bodyPr lIns="0" tIns="0" rIns="0" bIns="0" anchor="t"/>
          <a:lstStyle/>
          <a:p>
            <a:pPr eaLnBrk="1" hangingPunct="1">
              <a:lnSpc>
                <a:spcPct val="110000"/>
              </a:lnSpc>
            </a:pPr>
            <a:r>
              <a:rPr lang="en-GB" altLang="en-US" sz="2000" dirty="0" smtClean="0">
                <a:solidFill>
                  <a:schemeClr val="bg2"/>
                </a:solidFill>
              </a:rPr>
              <a:t>South Australia’s Environment Protection Authority</a:t>
            </a:r>
            <a:br>
              <a:rPr lang="en-GB" altLang="en-US" sz="2000" dirty="0" smtClean="0">
                <a:solidFill>
                  <a:schemeClr val="bg2"/>
                </a:solidFill>
              </a:rPr>
            </a:br>
            <a:r>
              <a:rPr lang="en-GB" altLang="en-US" sz="2800" dirty="0" smtClean="0"/>
              <a:t>Community Wastewater Management Systems</a:t>
            </a:r>
            <a:r>
              <a:rPr lang="en-GB" altLang="en-US" sz="4400" b="0" dirty="0" smtClean="0"/>
              <a:t/>
            </a:r>
            <a:br>
              <a:rPr lang="en-GB" altLang="en-US" sz="4400" b="0" dirty="0" smtClean="0"/>
            </a:br>
            <a:r>
              <a:rPr lang="en-GB" altLang="en-US" sz="2000" dirty="0" smtClean="0">
                <a:solidFill>
                  <a:schemeClr val="bg2"/>
                </a:solidFill>
              </a:rPr>
              <a:t>Friday 23rd August 2019</a:t>
            </a:r>
            <a:endParaRPr lang="en-US" altLang="en-US" sz="2000" dirty="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Septage</a:t>
            </a:r>
            <a:r>
              <a:rPr lang="en-AU" dirty="0" smtClean="0"/>
              <a:t> “musts”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Take </a:t>
            </a:r>
            <a:r>
              <a:rPr lang="en-AU" dirty="0" err="1" smtClean="0"/>
              <a:t>septage</a:t>
            </a:r>
            <a:r>
              <a:rPr lang="en-AU" dirty="0" smtClean="0"/>
              <a:t> to a licensed facility, where reasonably practicable </a:t>
            </a:r>
          </a:p>
          <a:p>
            <a:r>
              <a:rPr lang="en-AU" dirty="0" smtClean="0"/>
              <a:t>Apply to land only if for beneficial reuse (i.e. in accordance with guideline)</a:t>
            </a:r>
          </a:p>
          <a:p>
            <a:r>
              <a:rPr lang="en-AU" dirty="0" smtClean="0"/>
              <a:t>Keep sludge from commercial or industrial sources separate</a:t>
            </a:r>
          </a:p>
          <a:p>
            <a:r>
              <a:rPr lang="en-AU" dirty="0"/>
              <a:t>Confirm consent between licensed Waste Transporter and Land-owner</a:t>
            </a:r>
          </a:p>
          <a:p>
            <a:r>
              <a:rPr lang="en-AU" dirty="0" smtClean="0"/>
              <a:t>Fence </a:t>
            </a:r>
            <a:r>
              <a:rPr lang="en-AU" dirty="0"/>
              <a:t>to prevent access by the </a:t>
            </a:r>
            <a:r>
              <a:rPr lang="en-AU" dirty="0" smtClean="0"/>
              <a:t>public</a:t>
            </a:r>
          </a:p>
          <a:p>
            <a:r>
              <a:rPr lang="en-AU" dirty="0"/>
              <a:t>Follow </a:t>
            </a:r>
            <a:r>
              <a:rPr lang="en-AU" dirty="0" smtClean="0"/>
              <a:t>Land </a:t>
            </a:r>
            <a:r>
              <a:rPr lang="en-AU" dirty="0"/>
              <a:t>Selection </a:t>
            </a:r>
            <a:r>
              <a:rPr lang="en-AU" dirty="0" smtClean="0"/>
              <a:t>Criteria and </a:t>
            </a:r>
            <a:r>
              <a:rPr lang="en-AU" dirty="0" err="1" smtClean="0"/>
              <a:t>Septage</a:t>
            </a:r>
            <a:r>
              <a:rPr lang="en-AU" dirty="0" smtClean="0"/>
              <a:t> Application </a:t>
            </a:r>
            <a:r>
              <a:rPr lang="en-AU" dirty="0"/>
              <a:t>(in guideline</a:t>
            </a:r>
            <a:r>
              <a:rPr lang="en-AU" dirty="0" smtClean="0"/>
              <a:t>)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AU" sz="2400" b="1" dirty="0" smtClean="0"/>
              <a:t>and </a:t>
            </a:r>
            <a:r>
              <a:rPr lang="en-AU" sz="2400" b="1" dirty="0"/>
              <a:t>“must nots</a:t>
            </a:r>
            <a:r>
              <a:rPr lang="en-AU" sz="2400" b="1" dirty="0" smtClean="0"/>
              <a:t>”…</a:t>
            </a:r>
          </a:p>
          <a:p>
            <a:r>
              <a:rPr lang="en-AU" dirty="0" smtClean="0"/>
              <a:t>Do not apply </a:t>
            </a:r>
            <a:r>
              <a:rPr lang="en-AU" dirty="0" err="1" smtClean="0"/>
              <a:t>septage</a:t>
            </a:r>
            <a:r>
              <a:rPr lang="en-AU" dirty="0" smtClean="0"/>
              <a:t> to </a:t>
            </a:r>
            <a:r>
              <a:rPr lang="en-AU" dirty="0"/>
              <a:t>land </a:t>
            </a:r>
            <a:endParaRPr lang="en-AU" dirty="0" smtClean="0"/>
          </a:p>
          <a:p>
            <a:pPr lvl="1"/>
            <a:r>
              <a:rPr lang="en-AU" dirty="0" smtClean="0"/>
              <a:t>where </a:t>
            </a:r>
            <a:r>
              <a:rPr lang="en-AU" dirty="0"/>
              <a:t>it may enter </a:t>
            </a:r>
            <a:r>
              <a:rPr lang="en-AU" dirty="0" smtClean="0"/>
              <a:t>waters, or pool, water log </a:t>
            </a:r>
            <a:r>
              <a:rPr lang="en-AU" dirty="0"/>
              <a:t>or </a:t>
            </a:r>
            <a:r>
              <a:rPr lang="en-AU" dirty="0" smtClean="0"/>
              <a:t>runoff</a:t>
            </a:r>
            <a:endParaRPr lang="en-AU" dirty="0"/>
          </a:p>
          <a:p>
            <a:pPr lvl="1"/>
            <a:r>
              <a:rPr lang="en-AU" dirty="0" smtClean="0"/>
              <a:t>used </a:t>
            </a:r>
            <a:r>
              <a:rPr lang="en-AU" dirty="0"/>
              <a:t>for horticulture for food production </a:t>
            </a:r>
            <a:r>
              <a:rPr lang="en-AU" dirty="0" smtClean="0"/>
              <a:t>or home </a:t>
            </a:r>
            <a:r>
              <a:rPr lang="en-AU" dirty="0" smtClean="0"/>
              <a:t>gardens</a:t>
            </a:r>
            <a:endParaRPr lang="en-AU" dirty="0"/>
          </a:p>
          <a:p>
            <a:pPr lvl="1"/>
            <a:r>
              <a:rPr lang="en-AU" dirty="0" smtClean="0"/>
              <a:t>causing </a:t>
            </a:r>
            <a:r>
              <a:rPr lang="en-AU" dirty="0" smtClean="0"/>
              <a:t>off-site </a:t>
            </a:r>
            <a:r>
              <a:rPr lang="en-AU" dirty="0"/>
              <a:t>odour </a:t>
            </a:r>
            <a:r>
              <a:rPr lang="en-AU" dirty="0" smtClean="0"/>
              <a:t>impacts</a:t>
            </a:r>
          </a:p>
          <a:p>
            <a:pPr lvl="1"/>
            <a:r>
              <a:rPr lang="en-AU" dirty="0" smtClean="0"/>
              <a:t>within </a:t>
            </a:r>
            <a:r>
              <a:rPr lang="en-AU" dirty="0"/>
              <a:t>400 m of any dwelling on neighbouring </a:t>
            </a:r>
            <a:r>
              <a:rPr lang="en-AU" dirty="0" smtClean="0"/>
              <a:t>properties</a:t>
            </a:r>
            <a:endParaRPr lang="en-AU" dirty="0"/>
          </a:p>
          <a:p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7044391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Application rate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2356" t="12530" r="21543" b="7281"/>
          <a:stretch/>
        </p:blipFill>
        <p:spPr>
          <a:xfrm>
            <a:off x="765177" y="2780928"/>
            <a:ext cx="3831852" cy="30654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3449" t="7517" r="12853" b="2268"/>
          <a:stretch/>
        </p:blipFill>
        <p:spPr>
          <a:xfrm>
            <a:off x="4597029" y="2106100"/>
            <a:ext cx="4512743" cy="4275228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>
            <a:off x="4016896" y="5517232"/>
            <a:ext cx="1008112" cy="504056"/>
          </a:xfrm>
          <a:prstGeom prst="straightConnector1">
            <a:avLst/>
          </a:prstGeom>
          <a:ln w="76200">
            <a:solidFill>
              <a:srgbClr val="DF9134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err="1" smtClean="0"/>
              <a:t>Septage</a:t>
            </a:r>
            <a:r>
              <a:rPr lang="en-AU" dirty="0" smtClean="0"/>
              <a:t> </a:t>
            </a:r>
            <a:r>
              <a:rPr lang="en-AU" b="1" u="sng" dirty="0" smtClean="0"/>
              <a:t>must not </a:t>
            </a:r>
            <a:r>
              <a:rPr lang="en-AU" dirty="0" smtClean="0"/>
              <a:t>be applied to land at a rate greater than 128 </a:t>
            </a:r>
            <a:r>
              <a:rPr lang="en-AU" dirty="0" err="1" smtClean="0"/>
              <a:t>kL</a:t>
            </a:r>
            <a:r>
              <a:rPr lang="en-AU" dirty="0" smtClean="0"/>
              <a:t> per hectare for each application</a:t>
            </a: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pPr marL="0" indent="0">
              <a:buNone/>
            </a:pPr>
            <a:r>
              <a:rPr lang="en-AU" dirty="0" smtClean="0">
                <a:solidFill>
                  <a:srgbClr val="DF9134"/>
                </a:solidFill>
              </a:rPr>
              <a:t>		</a:t>
            </a:r>
            <a:r>
              <a:rPr lang="en-AU" sz="1600" i="1" dirty="0" smtClean="0">
                <a:solidFill>
                  <a:srgbClr val="DF9134"/>
                </a:solidFill>
              </a:rPr>
              <a:t>Mark or peg applications</a:t>
            </a:r>
            <a:endParaRPr lang="en-AU" i="1" dirty="0" smtClean="0">
              <a:solidFill>
                <a:srgbClr val="DF9134"/>
              </a:solidFill>
            </a:endParaRPr>
          </a:p>
          <a:p>
            <a:endParaRPr lang="en-AU" dirty="0" smtClean="0"/>
          </a:p>
        </p:txBody>
      </p:sp>
      <p:sp>
        <p:nvSpPr>
          <p:cNvPr id="8" name="Oval 7"/>
          <p:cNvSpPr/>
          <p:nvPr/>
        </p:nvSpPr>
        <p:spPr>
          <a:xfrm>
            <a:off x="5025008" y="4941168"/>
            <a:ext cx="144016" cy="144016"/>
          </a:xfrm>
          <a:prstGeom prst="ellipse">
            <a:avLst/>
          </a:prstGeom>
          <a:solidFill>
            <a:srgbClr val="DF9134"/>
          </a:solidFill>
          <a:ln>
            <a:solidFill>
              <a:srgbClr val="DF91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Oval 8"/>
          <p:cNvSpPr/>
          <p:nvPr/>
        </p:nvSpPr>
        <p:spPr>
          <a:xfrm>
            <a:off x="5889104" y="4941168"/>
            <a:ext cx="144016" cy="144016"/>
          </a:xfrm>
          <a:prstGeom prst="ellipse">
            <a:avLst/>
          </a:prstGeom>
          <a:solidFill>
            <a:srgbClr val="DF9134"/>
          </a:solidFill>
          <a:ln>
            <a:solidFill>
              <a:srgbClr val="DF91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Oval 9"/>
          <p:cNvSpPr/>
          <p:nvPr/>
        </p:nvSpPr>
        <p:spPr>
          <a:xfrm>
            <a:off x="5889104" y="5445224"/>
            <a:ext cx="144016" cy="144016"/>
          </a:xfrm>
          <a:prstGeom prst="ellipse">
            <a:avLst/>
          </a:prstGeom>
          <a:solidFill>
            <a:srgbClr val="DF9134"/>
          </a:solidFill>
          <a:ln>
            <a:solidFill>
              <a:srgbClr val="DF91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Oval 10"/>
          <p:cNvSpPr/>
          <p:nvPr/>
        </p:nvSpPr>
        <p:spPr>
          <a:xfrm>
            <a:off x="5025008" y="5445224"/>
            <a:ext cx="144016" cy="144016"/>
          </a:xfrm>
          <a:prstGeom prst="ellipse">
            <a:avLst/>
          </a:prstGeom>
          <a:solidFill>
            <a:srgbClr val="DF9134"/>
          </a:solidFill>
          <a:ln>
            <a:solidFill>
              <a:srgbClr val="DF91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19445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EPA Guidelines and Documents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464" y="1700808"/>
            <a:ext cx="4457129" cy="4237931"/>
          </a:xfrm>
        </p:spPr>
        <p:txBody>
          <a:bodyPr/>
          <a:lstStyle/>
          <a:p>
            <a:pPr marL="0" indent="0" algn="ctr">
              <a:buNone/>
            </a:pPr>
            <a:endParaRPr lang="en-AU" dirty="0" smtClean="0"/>
          </a:p>
          <a:p>
            <a:pPr marL="0" indent="0" algn="ctr">
              <a:buNone/>
            </a:pPr>
            <a:r>
              <a:rPr lang="en-AU" dirty="0" smtClean="0"/>
              <a:t>Available online:</a:t>
            </a:r>
          </a:p>
          <a:p>
            <a:pPr marL="0" indent="0" algn="ctr">
              <a:buNone/>
            </a:pPr>
            <a:endParaRPr lang="en-AU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b="1" dirty="0">
                <a:hlinkClick r:id="rId3"/>
              </a:rPr>
              <a:t>www.epa.sa.gov.au</a:t>
            </a:r>
            <a:endParaRPr lang="en-AU" altLang="en-US" b="1" dirty="0"/>
          </a:p>
          <a:p>
            <a:pPr algn="ctr">
              <a:spcBef>
                <a:spcPct val="0"/>
              </a:spcBef>
              <a:buFontTx/>
              <a:buNone/>
            </a:pPr>
            <a:endParaRPr lang="en-AU" altLang="en-US" b="1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b="1" dirty="0"/>
              <a:t>8204 </a:t>
            </a:r>
            <a:r>
              <a:rPr lang="en-AU" altLang="en-US" b="1" dirty="0" smtClean="0"/>
              <a:t>2004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AU" altLang="en-US" b="1" dirty="0" smtClean="0"/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b="1" dirty="0"/>
              <a:t>A</a:t>
            </a:r>
            <a:r>
              <a:rPr lang="en-AU" altLang="en-US" b="1" dirty="0" smtClean="0"/>
              <a:t>lso call for incident reporting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AU" altLang="en-US" sz="1400" b="1" dirty="0" smtClean="0"/>
              <a:t>	</a:t>
            </a:r>
            <a:r>
              <a:rPr lang="en-AU" altLang="en-US" sz="1400" dirty="0" smtClean="0"/>
              <a:t>S.83(1</a:t>
            </a:r>
            <a:r>
              <a:rPr lang="en-AU" altLang="en-US" sz="1400" dirty="0"/>
              <a:t>) of the Act: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AU" altLang="en-US" sz="1400" dirty="0"/>
              <a:t>	</a:t>
            </a:r>
            <a:r>
              <a:rPr lang="en-AU" altLang="en-US" sz="1400" dirty="0" smtClean="0"/>
              <a:t>	Must </a:t>
            </a:r>
            <a:r>
              <a:rPr lang="en-AU" altLang="en-US" sz="1400" dirty="0"/>
              <a:t>notify of an incident causing or </a:t>
            </a:r>
            <a:r>
              <a:rPr lang="en-AU" altLang="en-US" sz="1400" dirty="0" smtClean="0"/>
              <a:t>	threatening </a:t>
            </a:r>
            <a:r>
              <a:rPr lang="en-AU" altLang="en-US" sz="1400" dirty="0"/>
              <a:t>environmental harm.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AU" altLang="en-US" sz="1400" dirty="0"/>
              <a:t>	</a:t>
            </a:r>
            <a:r>
              <a:rPr lang="en-AU" altLang="en-US" sz="1400" dirty="0" smtClean="0"/>
              <a:t>	Must </a:t>
            </a:r>
            <a:r>
              <a:rPr lang="en-AU" altLang="en-US" sz="1400" dirty="0"/>
              <a:t>notify of site contamination of </a:t>
            </a:r>
            <a:r>
              <a:rPr lang="en-AU" altLang="en-US" sz="1400" dirty="0" smtClean="0"/>
              <a:t>	underground </a:t>
            </a:r>
            <a:r>
              <a:rPr lang="en-AU" altLang="en-US" sz="1400" dirty="0"/>
              <a:t>water.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AU" altLang="en-US" sz="1400" dirty="0" smtClean="0"/>
              <a:t>	Offence </a:t>
            </a:r>
            <a:r>
              <a:rPr lang="en-AU" altLang="en-US" sz="1400" dirty="0"/>
              <a:t>to contravene this section of the Act</a:t>
            </a:r>
            <a:r>
              <a:rPr lang="en-AU" altLang="en-US" sz="1400" dirty="0" smtClean="0"/>
              <a:t>.</a:t>
            </a:r>
            <a:endParaRPr lang="en-AU" altLang="en-US" dirty="0" smtClean="0"/>
          </a:p>
          <a:p>
            <a:pPr algn="ctr">
              <a:spcBef>
                <a:spcPct val="0"/>
              </a:spcBef>
              <a:buFontTx/>
              <a:buNone/>
            </a:pPr>
            <a:endParaRPr lang="en-AU" altLang="en-US" b="1" dirty="0"/>
          </a:p>
          <a:p>
            <a:pPr marL="0" indent="0" algn="ctr">
              <a:buNone/>
            </a:pPr>
            <a:endParaRPr lang="en-AU" dirty="0" smtClean="0"/>
          </a:p>
          <a:p>
            <a:endParaRPr lang="en-AU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 rotWithShape="1">
          <a:blip r:embed="rId4"/>
          <a:srcRect l="-100" t="10935" r="3206" b="4899"/>
          <a:stretch/>
        </p:blipFill>
        <p:spPr>
          <a:xfrm>
            <a:off x="4772309" y="2132856"/>
            <a:ext cx="4762871" cy="331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82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600" dirty="0" smtClean="0"/>
              <a:t>Updated </a:t>
            </a:r>
            <a:r>
              <a:rPr lang="en-AU" sz="3600" dirty="0" err="1" smtClean="0"/>
              <a:t>Septage</a:t>
            </a:r>
            <a:r>
              <a:rPr lang="en-AU" sz="3600" dirty="0" smtClean="0"/>
              <a:t> Management Guideline</a:t>
            </a:r>
            <a:endParaRPr lang="en-AU" sz="36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0370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</a:t>
            </a:r>
            <a:r>
              <a:rPr lang="en-AU" dirty="0" err="1" smtClean="0"/>
              <a:t>septage</a:t>
            </a:r>
            <a:r>
              <a:rPr lang="en-AU" dirty="0" smtClean="0"/>
              <a:t>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600201"/>
            <a:ext cx="8921750" cy="1468760"/>
          </a:xfrm>
        </p:spPr>
        <p:txBody>
          <a:bodyPr/>
          <a:lstStyle/>
          <a:p>
            <a:r>
              <a:rPr lang="en-AU" dirty="0" smtClean="0"/>
              <a:t>The product of periodic desludging of a septic tank</a:t>
            </a:r>
          </a:p>
          <a:p>
            <a:r>
              <a:rPr lang="en-AU" dirty="0" smtClean="0"/>
              <a:t>Primarily septic tank sludge (semi-solid), but may include septic tank effluent (liquid) mixed in when desludging a septic tank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350" y="2996952"/>
            <a:ext cx="7154276" cy="331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6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found in </a:t>
            </a:r>
            <a:r>
              <a:rPr lang="en-AU" dirty="0" err="1" smtClean="0"/>
              <a:t>septage</a:t>
            </a:r>
            <a:r>
              <a:rPr lang="en-AU" dirty="0" smtClean="0"/>
              <a:t>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S</a:t>
            </a:r>
            <a:r>
              <a:rPr lang="en-AU" dirty="0" smtClean="0"/>
              <a:t>cum – floating fats, oil and grease and any solid waste</a:t>
            </a:r>
            <a:endParaRPr lang="en-AU" dirty="0"/>
          </a:p>
          <a:p>
            <a:endParaRPr lang="en-AU" dirty="0" smtClean="0"/>
          </a:p>
          <a:p>
            <a:r>
              <a:rPr lang="en-AU" dirty="0" smtClean="0"/>
              <a:t>Septic tank sludge – solids collect at the bottom of the tank and where most of the bacteria involved in the breakdown of biodegradable material in the absence of oxygen</a:t>
            </a:r>
          </a:p>
          <a:p>
            <a:endParaRPr lang="en-AU" dirty="0" smtClean="0"/>
          </a:p>
          <a:p>
            <a:r>
              <a:rPr lang="en-AU" dirty="0" smtClean="0"/>
              <a:t>Nutrients – Nitrogen, ammonium, phosphorus, potassium, sodium</a:t>
            </a:r>
          </a:p>
        </p:txBody>
      </p:sp>
    </p:spTree>
    <p:extLst>
      <p:ext uri="{BB962C8B-B14F-4D97-AF65-F5344CB8AC3E}">
        <p14:creationId xmlns:p14="http://schemas.microsoft.com/office/powerpoint/2010/main" val="391488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110" r="4178"/>
          <a:stretch/>
        </p:blipFill>
        <p:spPr>
          <a:xfrm>
            <a:off x="3512840" y="332656"/>
            <a:ext cx="6393160" cy="63836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Why update?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956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What’s in the new guideline?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Updated terminology</a:t>
            </a:r>
          </a:p>
          <a:p>
            <a:pPr marL="0" indent="0">
              <a:buNone/>
            </a:pPr>
            <a:endParaRPr lang="en-AU" dirty="0" smtClean="0"/>
          </a:p>
          <a:p>
            <a:r>
              <a:rPr lang="en-AU" dirty="0" smtClean="0"/>
              <a:t>Clarification of Land-owner and Waste Transporter mandatory obligations</a:t>
            </a:r>
          </a:p>
          <a:p>
            <a:endParaRPr lang="en-AU" dirty="0" smtClean="0"/>
          </a:p>
          <a:p>
            <a:r>
              <a:rPr lang="en-AU" dirty="0" smtClean="0"/>
              <a:t>Reflects changes to Schedule 1 of the </a:t>
            </a:r>
            <a:r>
              <a:rPr lang="en-AU" i="1" dirty="0" smtClean="0"/>
              <a:t>Environment Protection Act 1993</a:t>
            </a:r>
          </a:p>
          <a:p>
            <a:endParaRPr lang="en-AU" i="1" dirty="0" smtClean="0"/>
          </a:p>
          <a:p>
            <a:r>
              <a:rPr lang="en-AU" dirty="0" smtClean="0"/>
              <a:t>Will link with new conditions for Waste Transporters</a:t>
            </a:r>
          </a:p>
        </p:txBody>
      </p:sp>
    </p:spTree>
    <p:extLst>
      <p:ext uri="{BB962C8B-B14F-4D97-AF65-F5344CB8AC3E}">
        <p14:creationId xmlns:p14="http://schemas.microsoft.com/office/powerpoint/2010/main" val="113577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Waste management hierarchy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Management of </a:t>
            </a:r>
            <a:r>
              <a:rPr lang="en-AU" dirty="0" err="1" smtClean="0"/>
              <a:t>septage</a:t>
            </a:r>
            <a:r>
              <a:rPr lang="en-AU" dirty="0" smtClean="0"/>
              <a:t> must be consistent with the waste management hierarchy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2599283" y="1916832"/>
            <a:ext cx="4701084" cy="5016758"/>
            <a:chOff x="3747185" y="1917016"/>
            <a:chExt cx="4701084" cy="5016758"/>
          </a:xfrm>
        </p:grpSpPr>
        <p:sp>
          <p:nvSpPr>
            <p:cNvPr id="7" name="Isosceles Triangle 6"/>
            <p:cNvSpPr/>
            <p:nvPr/>
          </p:nvSpPr>
          <p:spPr>
            <a:xfrm rot="10800000">
              <a:off x="3747185" y="2385104"/>
              <a:ext cx="4701084" cy="4052659"/>
            </a:xfrm>
            <a:prstGeom prst="triangle">
              <a:avLst/>
            </a:prstGeom>
            <a:gradFill>
              <a:gsLst>
                <a:gs pos="100000">
                  <a:srgbClr val="099D09"/>
                </a:gs>
                <a:gs pos="38000">
                  <a:srgbClr val="91CD92"/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4088904" y="2996952"/>
              <a:ext cx="4032448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4592960" y="3933056"/>
              <a:ext cx="3024336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4376936" y="3501008"/>
              <a:ext cx="3456384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4880992" y="4437112"/>
              <a:ext cx="2466582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5169024" y="4941168"/>
              <a:ext cx="1872208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5524838" y="5445224"/>
              <a:ext cx="1224136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Down Arrow 7"/>
            <p:cNvSpPr/>
            <p:nvPr/>
          </p:nvSpPr>
          <p:spPr>
            <a:xfrm rot="10800000">
              <a:off x="4934690" y="2348880"/>
              <a:ext cx="2333957" cy="3777467"/>
            </a:xfrm>
            <a:prstGeom prst="downArrow">
              <a:avLst>
                <a:gd name="adj1" fmla="val 50000"/>
                <a:gd name="adj2" fmla="val 34851"/>
              </a:avLst>
            </a:prstGeom>
            <a:solidFill>
              <a:srgbClr val="91CD92"/>
            </a:solidFill>
            <a:ln>
              <a:solidFill>
                <a:srgbClr val="099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128651" y="1917016"/>
              <a:ext cx="1926399" cy="50167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AU" sz="1600" b="1" dirty="0" smtClean="0">
                  <a:solidFill>
                    <a:schemeClr val="bg2"/>
                  </a:solidFill>
                </a:rPr>
                <a:t>Most Preferable</a:t>
              </a:r>
              <a:endParaRPr lang="en-AU" sz="1600" b="1" dirty="0">
                <a:solidFill>
                  <a:schemeClr val="bg1"/>
                </a:solidFill>
              </a:endParaRPr>
            </a:p>
            <a:p>
              <a:pPr algn="ctr">
                <a:lnSpc>
                  <a:spcPct val="200000"/>
                </a:lnSpc>
              </a:pPr>
              <a:r>
                <a:rPr lang="en-AU" sz="1600" b="1" dirty="0" smtClean="0">
                  <a:solidFill>
                    <a:schemeClr val="bg1"/>
                  </a:solidFill>
                </a:rPr>
                <a:t>AVOID</a:t>
              </a:r>
            </a:p>
            <a:p>
              <a:pPr algn="ctr">
                <a:lnSpc>
                  <a:spcPct val="200000"/>
                </a:lnSpc>
              </a:pPr>
              <a:r>
                <a:rPr lang="en-AU" sz="1600" b="1" dirty="0" smtClean="0">
                  <a:solidFill>
                    <a:schemeClr val="bg1"/>
                  </a:solidFill>
                </a:rPr>
                <a:t>REDUCE</a:t>
              </a:r>
            </a:p>
            <a:p>
              <a:pPr algn="ctr">
                <a:lnSpc>
                  <a:spcPct val="200000"/>
                </a:lnSpc>
              </a:pPr>
              <a:r>
                <a:rPr lang="en-AU" sz="1600" b="1" dirty="0" smtClean="0">
                  <a:solidFill>
                    <a:schemeClr val="bg1"/>
                  </a:solidFill>
                </a:rPr>
                <a:t>REUSE</a:t>
              </a:r>
            </a:p>
            <a:p>
              <a:pPr algn="ctr">
                <a:lnSpc>
                  <a:spcPct val="200000"/>
                </a:lnSpc>
              </a:pPr>
              <a:r>
                <a:rPr lang="en-AU" sz="1600" b="1" dirty="0" smtClean="0">
                  <a:solidFill>
                    <a:schemeClr val="bg1"/>
                  </a:solidFill>
                </a:rPr>
                <a:t>RECYCLE</a:t>
              </a:r>
            </a:p>
            <a:p>
              <a:pPr algn="ctr">
                <a:lnSpc>
                  <a:spcPct val="200000"/>
                </a:lnSpc>
              </a:pPr>
              <a:r>
                <a:rPr lang="en-AU" sz="1600" b="1" dirty="0" smtClean="0">
                  <a:solidFill>
                    <a:schemeClr val="bg1"/>
                  </a:solidFill>
                </a:rPr>
                <a:t>RECOVER</a:t>
              </a:r>
            </a:p>
            <a:p>
              <a:pPr algn="ctr">
                <a:lnSpc>
                  <a:spcPct val="200000"/>
                </a:lnSpc>
              </a:pPr>
              <a:r>
                <a:rPr lang="en-AU" sz="1600" b="1" dirty="0" smtClean="0">
                  <a:solidFill>
                    <a:schemeClr val="bg1"/>
                  </a:solidFill>
                </a:rPr>
                <a:t>TREAT</a:t>
              </a:r>
            </a:p>
            <a:p>
              <a:pPr algn="ctr">
                <a:lnSpc>
                  <a:spcPct val="200000"/>
                </a:lnSpc>
              </a:pPr>
              <a:r>
                <a:rPr lang="en-AU" sz="1600" b="1" dirty="0" smtClean="0">
                  <a:solidFill>
                    <a:schemeClr val="bg1"/>
                  </a:solidFill>
                </a:rPr>
                <a:t>DISPOSE</a:t>
              </a:r>
              <a:br>
                <a:rPr lang="en-AU" sz="1600" b="1" dirty="0" smtClean="0">
                  <a:solidFill>
                    <a:schemeClr val="bg1"/>
                  </a:solidFill>
                </a:rPr>
              </a:br>
              <a:endParaRPr lang="en-AU" sz="1600" b="1" dirty="0">
                <a:solidFill>
                  <a:schemeClr val="bg1"/>
                </a:solidFill>
              </a:endParaRPr>
            </a:p>
            <a:p>
              <a:pPr algn="ctr">
                <a:lnSpc>
                  <a:spcPct val="200000"/>
                </a:lnSpc>
              </a:pPr>
              <a:r>
                <a:rPr lang="en-AU" sz="1600" b="1" dirty="0" smtClean="0">
                  <a:solidFill>
                    <a:schemeClr val="bg2"/>
                  </a:solidFill>
                </a:rPr>
                <a:t>Least Preferable</a:t>
              </a:r>
              <a:endParaRPr lang="en-AU" sz="1600" b="1" dirty="0">
                <a:solidFill>
                  <a:schemeClr val="bg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849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6732636" y="1532970"/>
            <a:ext cx="4701084" cy="5016758"/>
            <a:chOff x="3747185" y="1917016"/>
            <a:chExt cx="4701084" cy="5016758"/>
          </a:xfrm>
        </p:grpSpPr>
        <p:sp>
          <p:nvSpPr>
            <p:cNvPr id="48" name="Isosceles Triangle 47"/>
            <p:cNvSpPr/>
            <p:nvPr/>
          </p:nvSpPr>
          <p:spPr>
            <a:xfrm rot="10800000">
              <a:off x="3747185" y="2385104"/>
              <a:ext cx="4701084" cy="4052659"/>
            </a:xfrm>
            <a:prstGeom prst="triangle">
              <a:avLst/>
            </a:prstGeom>
            <a:gradFill>
              <a:gsLst>
                <a:gs pos="100000">
                  <a:srgbClr val="099D09"/>
                </a:gs>
                <a:gs pos="38000">
                  <a:srgbClr val="91CD92"/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cxnSp>
          <p:nvCxnSpPr>
            <p:cNvPr id="49" name="Straight Connector 48"/>
            <p:cNvCxnSpPr/>
            <p:nvPr/>
          </p:nvCxnSpPr>
          <p:spPr>
            <a:xfrm>
              <a:off x="4088904" y="2996952"/>
              <a:ext cx="4032448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4592960" y="3933056"/>
              <a:ext cx="3024336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4376936" y="3501008"/>
              <a:ext cx="3456384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4880992" y="4437112"/>
              <a:ext cx="2466582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5169024" y="4941168"/>
              <a:ext cx="1872208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5524838" y="5445224"/>
              <a:ext cx="1224136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Down Arrow 54"/>
            <p:cNvSpPr/>
            <p:nvPr/>
          </p:nvSpPr>
          <p:spPr>
            <a:xfrm rot="10800000">
              <a:off x="4934690" y="2348880"/>
              <a:ext cx="2333957" cy="3777467"/>
            </a:xfrm>
            <a:prstGeom prst="downArrow">
              <a:avLst>
                <a:gd name="adj1" fmla="val 50000"/>
                <a:gd name="adj2" fmla="val 34851"/>
              </a:avLst>
            </a:prstGeom>
            <a:solidFill>
              <a:srgbClr val="91CD92"/>
            </a:solidFill>
            <a:ln>
              <a:solidFill>
                <a:srgbClr val="099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128651" y="1917016"/>
              <a:ext cx="1926399" cy="50167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AU" sz="1600" b="1" dirty="0" smtClean="0">
                  <a:solidFill>
                    <a:schemeClr val="bg2"/>
                  </a:solidFill>
                </a:rPr>
                <a:t>Most Preferable</a:t>
              </a:r>
              <a:endParaRPr lang="en-AU" sz="1600" b="1" dirty="0">
                <a:solidFill>
                  <a:schemeClr val="bg1"/>
                </a:solidFill>
              </a:endParaRPr>
            </a:p>
            <a:p>
              <a:pPr algn="ctr">
                <a:lnSpc>
                  <a:spcPct val="200000"/>
                </a:lnSpc>
              </a:pPr>
              <a:r>
                <a:rPr lang="en-AU" sz="1600" b="1" dirty="0" smtClean="0">
                  <a:solidFill>
                    <a:schemeClr val="bg1"/>
                  </a:solidFill>
                </a:rPr>
                <a:t>AVOID</a:t>
              </a:r>
            </a:p>
            <a:p>
              <a:pPr algn="ctr">
                <a:lnSpc>
                  <a:spcPct val="200000"/>
                </a:lnSpc>
              </a:pPr>
              <a:r>
                <a:rPr lang="en-AU" sz="1600" b="1" dirty="0" smtClean="0">
                  <a:solidFill>
                    <a:schemeClr val="bg1"/>
                  </a:solidFill>
                </a:rPr>
                <a:t>REDUCE</a:t>
              </a:r>
            </a:p>
            <a:p>
              <a:pPr algn="ctr">
                <a:lnSpc>
                  <a:spcPct val="200000"/>
                </a:lnSpc>
              </a:pPr>
              <a:r>
                <a:rPr lang="en-AU" sz="1600" b="1" dirty="0" smtClean="0">
                  <a:solidFill>
                    <a:schemeClr val="bg1"/>
                  </a:solidFill>
                </a:rPr>
                <a:t>REUSE</a:t>
              </a:r>
            </a:p>
            <a:p>
              <a:pPr algn="ctr">
                <a:lnSpc>
                  <a:spcPct val="200000"/>
                </a:lnSpc>
              </a:pPr>
              <a:r>
                <a:rPr lang="en-AU" sz="1600" b="1" dirty="0" smtClean="0">
                  <a:solidFill>
                    <a:schemeClr val="bg1"/>
                  </a:solidFill>
                </a:rPr>
                <a:t>RECYCLE</a:t>
              </a:r>
            </a:p>
            <a:p>
              <a:pPr algn="ctr">
                <a:lnSpc>
                  <a:spcPct val="200000"/>
                </a:lnSpc>
              </a:pPr>
              <a:r>
                <a:rPr lang="en-AU" sz="1600" b="1" dirty="0" smtClean="0">
                  <a:solidFill>
                    <a:schemeClr val="bg1"/>
                  </a:solidFill>
                </a:rPr>
                <a:t>RECOVER</a:t>
              </a:r>
            </a:p>
            <a:p>
              <a:pPr algn="ctr">
                <a:lnSpc>
                  <a:spcPct val="200000"/>
                </a:lnSpc>
              </a:pPr>
              <a:r>
                <a:rPr lang="en-AU" sz="1600" b="1" dirty="0" smtClean="0">
                  <a:solidFill>
                    <a:schemeClr val="bg1"/>
                  </a:solidFill>
                </a:rPr>
                <a:t>TREAT</a:t>
              </a:r>
            </a:p>
            <a:p>
              <a:pPr algn="ctr">
                <a:lnSpc>
                  <a:spcPct val="200000"/>
                </a:lnSpc>
              </a:pPr>
              <a:r>
                <a:rPr lang="en-AU" sz="1600" b="1" dirty="0" smtClean="0">
                  <a:solidFill>
                    <a:schemeClr val="bg1"/>
                  </a:solidFill>
                </a:rPr>
                <a:t>DISPOSE</a:t>
              </a:r>
              <a:br>
                <a:rPr lang="en-AU" sz="1600" b="1" dirty="0" smtClean="0">
                  <a:solidFill>
                    <a:schemeClr val="bg1"/>
                  </a:solidFill>
                </a:rPr>
              </a:br>
              <a:endParaRPr lang="en-AU" sz="1600" b="1" dirty="0">
                <a:solidFill>
                  <a:schemeClr val="bg1"/>
                </a:solidFill>
              </a:endParaRPr>
            </a:p>
            <a:p>
              <a:pPr algn="ctr">
                <a:lnSpc>
                  <a:spcPct val="200000"/>
                </a:lnSpc>
              </a:pPr>
              <a:r>
                <a:rPr lang="en-AU" sz="1600" b="1" dirty="0" smtClean="0">
                  <a:solidFill>
                    <a:schemeClr val="bg2"/>
                  </a:solidFill>
                </a:rPr>
                <a:t>Least Preferable</a:t>
              </a:r>
              <a:endParaRPr lang="en-AU" sz="1600" b="1" dirty="0">
                <a:solidFill>
                  <a:schemeClr val="bg2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Septage</a:t>
            </a:r>
            <a:r>
              <a:rPr lang="en-AU" dirty="0" smtClean="0"/>
              <a:t> uses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sz="1600" i="1" dirty="0"/>
              <a:t>*Councils should ensure that this is reflected in any contracting arrangements</a:t>
            </a:r>
          </a:p>
          <a:p>
            <a:pPr marL="0" indent="0">
              <a:buNone/>
            </a:pPr>
            <a:r>
              <a:rPr lang="en-AU" sz="1600" i="1" dirty="0"/>
              <a:t>*Similar requirements for wastewater treatment plant </a:t>
            </a:r>
            <a:r>
              <a:rPr lang="en-AU" sz="1600" i="1" dirty="0" smtClean="0"/>
              <a:t>sludge</a:t>
            </a:r>
            <a:endParaRPr lang="en-AU" sz="1600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8006071" y="2604807"/>
            <a:ext cx="93610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6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{</a:t>
            </a:r>
            <a:endParaRPr lang="en-AU" sz="16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05734" y="3379919"/>
            <a:ext cx="64033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="1" dirty="0"/>
              <a:t>Where reasonably practicable, </a:t>
            </a:r>
            <a:r>
              <a:rPr lang="en-AU" sz="2000" b="1" dirty="0" err="1"/>
              <a:t>septage</a:t>
            </a:r>
            <a:r>
              <a:rPr lang="en-AU" sz="2000" b="1" dirty="0"/>
              <a:t> must be </a:t>
            </a:r>
            <a:r>
              <a:rPr lang="en-AU" sz="2000" b="1" u="sng" dirty="0"/>
              <a:t>taken to a facility licensed to receive </a:t>
            </a:r>
            <a:r>
              <a:rPr lang="en-AU" sz="2000" b="1" u="sng" dirty="0" err="1"/>
              <a:t>septage</a:t>
            </a:r>
            <a:r>
              <a:rPr lang="en-AU" sz="2000" b="1" u="sng" dirty="0"/>
              <a:t> </a:t>
            </a:r>
            <a:r>
              <a:rPr lang="en-AU" sz="2000" b="1" dirty="0"/>
              <a:t/>
            </a:r>
            <a:br>
              <a:rPr lang="en-AU" sz="2000" b="1" dirty="0"/>
            </a:br>
            <a:r>
              <a:rPr lang="en-AU" sz="2000" b="1" dirty="0"/>
              <a:t>(Treat, Recover, Recycle, Reuse</a:t>
            </a:r>
            <a:r>
              <a:rPr lang="en-AU" sz="2000" b="1" dirty="0" smtClean="0"/>
              <a:t>)</a:t>
            </a:r>
            <a:endParaRPr lang="en-AU" sz="20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915067" y="4660717"/>
            <a:ext cx="58735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 err="1"/>
              <a:t>Septage</a:t>
            </a:r>
            <a:r>
              <a:rPr lang="en-AU" sz="1600" dirty="0"/>
              <a:t> may be used as a soil conditioner (excluding horticulture for food production) only if for beneficial reuse in accordance with EPA guidelines (Dispose, Reuse</a:t>
            </a:r>
            <a:r>
              <a:rPr lang="en-AU" sz="1600" dirty="0" smtClean="0"/>
              <a:t>)</a:t>
            </a:r>
            <a:endParaRPr lang="en-AU" sz="1600" dirty="0"/>
          </a:p>
        </p:txBody>
      </p:sp>
      <p:grpSp>
        <p:nvGrpSpPr>
          <p:cNvPr id="39" name="Group 38"/>
          <p:cNvGrpSpPr/>
          <p:nvPr/>
        </p:nvGrpSpPr>
        <p:grpSpPr>
          <a:xfrm>
            <a:off x="6897216" y="3346768"/>
            <a:ext cx="1688232" cy="1927843"/>
            <a:chOff x="6897216" y="3346768"/>
            <a:chExt cx="1688232" cy="1927843"/>
          </a:xfrm>
        </p:grpSpPr>
        <p:cxnSp>
          <p:nvCxnSpPr>
            <p:cNvPr id="28" name="Straight Arrow Connector 27"/>
            <p:cNvCxnSpPr/>
            <p:nvPr/>
          </p:nvCxnSpPr>
          <p:spPr>
            <a:xfrm>
              <a:off x="6897216" y="5274611"/>
              <a:ext cx="1688232" cy="0"/>
            </a:xfrm>
            <a:prstGeom prst="straightConnector1">
              <a:avLst/>
            </a:prstGeom>
            <a:ln w="76200">
              <a:solidFill>
                <a:schemeClr val="accent3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7166927" y="3356992"/>
              <a:ext cx="1008112" cy="0"/>
            </a:xfrm>
            <a:prstGeom prst="straightConnector1">
              <a:avLst/>
            </a:prstGeom>
            <a:ln w="76200">
              <a:solidFill>
                <a:schemeClr val="accent3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7205198" y="3346768"/>
              <a:ext cx="0" cy="1904917"/>
            </a:xfrm>
            <a:prstGeom prst="line">
              <a:avLst/>
            </a:prstGeom>
            <a:ln w="7620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Straight Connector 40"/>
          <p:cNvCxnSpPr/>
          <p:nvPr/>
        </p:nvCxnSpPr>
        <p:spPr>
          <a:xfrm flipH="1" flipV="1">
            <a:off x="6887181" y="4044967"/>
            <a:ext cx="1378188" cy="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648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New EPA requirements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Licensed Waste Transporters</a:t>
            </a:r>
          </a:p>
          <a:p>
            <a:pPr lvl="1"/>
            <a:r>
              <a:rPr lang="en-AU" dirty="0" smtClean="0"/>
              <a:t>Desludging of septic tanks and transporting that waste for fee or reward requires an </a:t>
            </a:r>
            <a:r>
              <a:rPr lang="en-AU" u="sng" dirty="0" smtClean="0"/>
              <a:t>EPA licence</a:t>
            </a:r>
          </a:p>
          <a:p>
            <a:pPr marL="0" indent="0">
              <a:buNone/>
            </a:pPr>
            <a:endParaRPr lang="en-AU" dirty="0" smtClean="0"/>
          </a:p>
          <a:p>
            <a:r>
              <a:rPr lang="en-AU" dirty="0" smtClean="0"/>
              <a:t>Land-owners</a:t>
            </a:r>
          </a:p>
          <a:p>
            <a:pPr lvl="1"/>
            <a:r>
              <a:rPr lang="en-AU" dirty="0" smtClean="0"/>
              <a:t>The </a:t>
            </a:r>
            <a:r>
              <a:rPr lang="en-AU" dirty="0"/>
              <a:t>disposal of human wastewater or sewage to land in a manner approved by the Authority is a ‘prescribed approved activity’ that </a:t>
            </a:r>
            <a:r>
              <a:rPr lang="en-AU" u="sng" dirty="0"/>
              <a:t>does not require a </a:t>
            </a:r>
            <a:r>
              <a:rPr lang="en-AU" u="sng" dirty="0" smtClean="0"/>
              <a:t>licence</a:t>
            </a:r>
          </a:p>
          <a:p>
            <a:pPr marL="457200" lvl="1" indent="0">
              <a:buNone/>
            </a:pPr>
            <a:endParaRPr lang="en-AU" dirty="0" smtClean="0"/>
          </a:p>
          <a:p>
            <a:r>
              <a:rPr lang="en-AU" dirty="0" smtClean="0"/>
              <a:t>Record keeping (</a:t>
            </a:r>
            <a:r>
              <a:rPr lang="en-AU" u="sng" dirty="0" smtClean="0"/>
              <a:t>compulsory for Licensed Waste Transporters</a:t>
            </a:r>
            <a:r>
              <a:rPr lang="en-AU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601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PA PowerPoint1.pot [Compatibility Mode]" id="{921B3D79-00D4-4640-96A9-940C242FA078}" vid="{7DAB4F6F-0236-40DD-9A37-DB937BD9D3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LongProperties xmlns="http://schemas.microsoft.com/office/2006/metadata/longPropertie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EPACOMP Document" ma:contentTypeID="0x010100B474FB439AAE3A49B461CCB914097B97010021AEA5EAA0D1414783597F32A589EA4B0040C80978C7F5054C863DD3461788D7FE" ma:contentTypeVersion="8" ma:contentTypeDescription="" ma:contentTypeScope="" ma:versionID="88d5ec32eb54c9387c4ac55f6fdad128">
  <xsd:schema xmlns:xsd="http://www.w3.org/2001/XMLSchema" xmlns:xs="http://www.w3.org/2001/XMLSchema" xmlns:p="http://schemas.microsoft.com/office/2006/metadata/properties" xmlns:ns2="45a783b5-a04a-44a7-9fdd-221eacc40393" xmlns:ns3="de8baf8b-3f56-4e8d-9755-b17dec689f28" xmlns:ns4="http://schemas.microsoft.com/sharepoint/v4" targetNamespace="http://schemas.microsoft.com/office/2006/metadata/properties" ma:root="true" ma:fieldsID="78bafcbab5fa3e5ef27f550f096f71ec" ns2:_="" ns3:_="" ns4:_="">
    <xsd:import namespace="45a783b5-a04a-44a7-9fdd-221eacc40393"/>
    <xsd:import namespace="de8baf8b-3f56-4e8d-9755-b17dec689f28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File_x0020_Status" minOccurs="0"/>
                <xsd:element ref="ns3:OBS_Solutions_Records_Capture" minOccurs="0"/>
                <xsd:element ref="ns2:g25ad417e7264162b4cb4ad9a990cf56" minOccurs="0"/>
                <xsd:element ref="ns2:TaxCatchAll" minOccurs="0"/>
                <xsd:element ref="ns2:TaxCatchAllLabel" minOccurs="0"/>
                <xsd:element ref="ns2:ka938047cfd540898bb66d0eb2db248b" minOccurs="0"/>
                <xsd:element ref="ns2:i16a3ba7819747e38aaff614bc157969" minOccurs="0"/>
                <xsd:element ref="ns2:b557ce9e947e442eae43d530c26a5778" minOccurs="0"/>
                <xsd:element ref="ns3:Action_x0020_on_x0020_Declaration_x0020_of_x0020_Record" minOccurs="0"/>
                <xsd:element ref="ns3:Record_x0020_Review_x0020_Date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a783b5-a04a-44a7-9fdd-221eacc4039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g25ad417e7264162b4cb4ad9a990cf56" ma:index="14" nillable="true" ma:taxonomy="true" ma:internalName="g25ad417e7264162b4cb4ad9a990cf56" ma:taxonomyFieldName="Tags" ma:displayName="Tags" ma:default="" ma:fieldId="{025ad417-e726-4162-b4cb-4ad9a990cf56}" ma:taxonomyMulti="true" ma:sspId="2439624f-bd89-45cd-a1af-0bc0ff9d3d49" ma:termSetId="8572c045-bf9d-403b-9c2b-ec8a5bdc4e83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hidden="true" ma:list="{d8c0ca70-549e-46f7-9476-70d009b2209d}" ma:internalName="TaxCatchAll" ma:showField="CatchAllData" ma:web="e667fb06-2c25-46ee-a93e-76fa57072d5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hidden="true" ma:list="{d8c0ca70-549e-46f7-9476-70d009b2209d}" ma:internalName="TaxCatchAllLabel" ma:readOnly="true" ma:showField="CatchAllDataLabel" ma:web="e667fb06-2c25-46ee-a93e-76fa57072d5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ka938047cfd540898bb66d0eb2db248b" ma:index="18" ma:taxonomy="true" ma:internalName="ka938047cfd540898bb66d0eb2db248b" ma:taxonomyFieldName="EPA_x0020_Classification" ma:displayName="EPA Classification" ma:readOnly="false" ma:default="" ma:fieldId="{4a938047-cfd5-4089-8bb6-6d0eb2db248b}" ma:sspId="2439624f-bd89-45cd-a1af-0bc0ff9d3d49" ma:termSetId="7b9150a2-f983-479e-9560-a10c2d2538e0" ma:anchorId="e7ea22e0-a1b1-4fa8-84b6-a0a52ddc106c" ma:open="false" ma:isKeyword="false">
      <xsd:complexType>
        <xsd:sequence>
          <xsd:element ref="pc:Terms" minOccurs="0" maxOccurs="1"/>
        </xsd:sequence>
      </xsd:complexType>
    </xsd:element>
    <xsd:element name="i16a3ba7819747e38aaff614bc157969" ma:index="20" nillable="true" ma:taxonomy="true" ma:internalName="i16a3ba7819747e38aaff614bc157969" ma:taxonomyFieldName="EPA_x0020_Security_x0020_Classification" ma:displayName="EPA Security Classification" ma:readOnly="false" ma:default="" ma:fieldId="{216a3ba7-8197-47e3-8aaf-f614bc157969}" ma:sspId="2439624f-bd89-45cd-a1af-0bc0ff9d3d49" ma:termSetId="56af3b09-a61e-4d9e-8be9-a60556723be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557ce9e947e442eae43d530c26a5778" ma:index="22" ma:taxonomy="true" ma:internalName="b557ce9e947e442eae43d530c26a5778" ma:taxonomyFieldName="EPA_x0020_Originating_x0020_Location" ma:displayName="EPA Originating Location" ma:readOnly="false" ma:default="" ma:fieldId="{b557ce9e-947e-442e-ae43-d530c26a5778}" ma:sspId="2439624f-bd89-45cd-a1af-0bc0ff9d3d49" ma:termSetId="109c8707-4a29-4bbe-a97e-c2b2918b8aa5" ma:anchorId="b79469ff-0643-42ba-bb3c-ad92e72718cb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8baf8b-3f56-4e8d-9755-b17dec689f28" elementFormDefault="qualified">
    <xsd:import namespace="http://schemas.microsoft.com/office/2006/documentManagement/types"/>
    <xsd:import namespace="http://schemas.microsoft.com/office/infopath/2007/PartnerControls"/>
    <xsd:element name="File_x0020_Status" ma:index="12" nillable="true" ma:displayName="File Status" ma:default="Open" ma:format="Dropdown" ma:hidden="true" ma:internalName="File_x0020_Status" ma:readOnly="false">
      <xsd:simpleType>
        <xsd:restriction base="dms:Choice">
          <xsd:enumeration value="Open"/>
          <xsd:enumeration value="Closed"/>
        </xsd:restriction>
      </xsd:simpleType>
    </xsd:element>
    <xsd:element name="OBS_Solutions_Records_Capture" ma:index="13" nillable="true" ma:displayName="Automatic Declare Record" ma:description="Any Content Type with this field will automatically declare a Record when a major version is published" ma:hidden="true" ma:internalName="OBS_Solutions_Records_Capture" ma:readOnly="false">
      <xsd:simpleType>
        <xsd:restriction base="dms:Text">
          <xsd:maxLength value="255"/>
        </xsd:restriction>
      </xsd:simpleType>
    </xsd:element>
    <xsd:element name="Action_x0020_on_x0020_Declaration_x0020_of_x0020_Record" ma:index="24" nillable="true" ma:displayName="Record Action on Declaration" ma:format="Dropdown" ma:hidden="true" ma:internalName="Action_x0020_on_x0020_Declaration_x0020_of_x0020_Record" ma:readOnly="false">
      <xsd:simpleType>
        <xsd:restriction base="dms:Choice">
          <xsd:enumeration value="Unknown"/>
          <xsd:enumeration value="Permanent"/>
          <xsd:enumeration value="Review 3 months after becoming record"/>
          <xsd:enumeration value="Review 6 months after becoming record"/>
          <xsd:enumeration value="Review 1 year after becoming record"/>
          <xsd:enumeration value="Review 2 years after becoming record"/>
          <xsd:enumeration value="Review 3 years after becoming record"/>
          <xsd:enumeration value="Review 5 years after becoming record"/>
          <xsd:enumeration value="Review 7 years after becoming record"/>
          <xsd:enumeration value="Review 8 years after becoming record"/>
          <xsd:enumeration value="Review 9 years after becoming record"/>
          <xsd:enumeration value="Review 10 years after becoming record"/>
          <xsd:enumeration value="Review 20 years after becoming record"/>
          <xsd:enumeration value="Review 30 years after becoming record"/>
          <xsd:enumeration value="Review 45 years after becoming record"/>
          <xsd:enumeration value="Review 60 years after becoming record"/>
          <xsd:enumeration value="Review 100 years after becoming record"/>
          <xsd:enumeration value="Review in 2020"/>
          <xsd:enumeration value="Review in 2030"/>
          <xsd:enumeration value="Review in 2040"/>
          <xsd:enumeration value="Review on specific date"/>
          <xsd:enumeration value="Review on next update of RDS"/>
        </xsd:restriction>
      </xsd:simpleType>
    </xsd:element>
    <xsd:element name="Record_x0020_Review_x0020_Date" ma:index="25" nillable="true" ma:displayName="Record Review Date" ma:format="DateOnly" ma:hidden="true" ma:internalName="Record_x0020_Review_x0020_Date" ma:readOnly="fals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26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2439624f-bd89-45cd-a1af-0bc0ff9d3d49" ContentTypeId="0x010100B474FB439AAE3A49B461CCB914097B9701" PreviousValue="false"/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ction_x0020_on_x0020_Declaration_x0020_of_x0020_Record xmlns="de8baf8b-3f56-4e8d-9755-b17dec689f28" xsi:nil="true"/>
    <File_x0020_Status xmlns="de8baf8b-3f56-4e8d-9755-b17dec689f28">Open</File_x0020_Status>
    <IconOverlay xmlns="http://schemas.microsoft.com/sharepoint/v4" xsi:nil="true"/>
    <i16a3ba7819747e38aaff614bc157969 xmlns="45a783b5-a04a-44a7-9fdd-221eacc40393">
      <Terms xmlns="http://schemas.microsoft.com/office/infopath/2007/PartnerControls"/>
    </i16a3ba7819747e38aaff614bc157969>
    <TaxCatchAll xmlns="45a783b5-a04a-44a7-9fdd-221eacc40393">
      <Value>6</Value>
      <Value>5</Value>
    </TaxCatchAll>
    <g25ad417e7264162b4cb4ad9a990cf56 xmlns="45a783b5-a04a-44a7-9fdd-221eacc40393">
      <Terms xmlns="http://schemas.microsoft.com/office/infopath/2007/PartnerControls"/>
    </g25ad417e7264162b4cb4ad9a990cf56>
    <OBS_Solutions_Records_Capture xmlns="de8baf8b-3f56-4e8d-9755-b17dec689f28" xsi:nil="true"/>
    <ka938047cfd540898bb66d0eb2db248b xmlns="45a783b5-a04a-44a7-9fdd-221eacc40393">
      <Terms xmlns="http://schemas.microsoft.com/office/infopath/2007/PartnerControls">
        <TermInfo xmlns="http://schemas.microsoft.com/office/infopath/2007/PartnerControls">
          <TermName xmlns="http://schemas.microsoft.com/office/infopath/2007/PartnerControls">Compliance (GDS15 10.21)</TermName>
          <TermId xmlns="http://schemas.microsoft.com/office/infopath/2007/PartnerControls">5bdda80d-936a-4716-8411-9dee79b2c8e1</TermId>
        </TermInfo>
      </Terms>
    </ka938047cfd540898bb66d0eb2db248b>
    <Record_x0020_Review_x0020_Date xmlns="de8baf8b-3f56-4e8d-9755-b17dec689f28" xsi:nil="true"/>
    <b557ce9e947e442eae43d530c26a5778 xmlns="45a783b5-a04a-44a7-9fdd-221eacc40393">
      <Terms xmlns="http://schemas.microsoft.com/office/infopath/2007/PartnerControls">
        <TermInfo xmlns="http://schemas.microsoft.com/office/infopath/2007/PartnerControls">
          <TermName xmlns="http://schemas.microsoft.com/office/infopath/2007/PartnerControls">Compliance</TermName>
          <TermId xmlns="http://schemas.microsoft.com/office/infopath/2007/PartnerControls">900cbac3-785e-4285-80e8-54196dd3ee4b</TermId>
        </TermInfo>
      </Terms>
    </b557ce9e947e442eae43d530c26a5778>
    <_dlc_DocId xmlns="45a783b5-a04a-44a7-9fdd-221eacc40393">D0002592301</_dlc_DocId>
    <_dlc_DocIdUrl xmlns="45a783b5-a04a-44a7-9fdd-221eacc40393">
      <Url>http://communities.hub.epa.env.sa.gov.au/sites/EPA34/_layouts/DocIdRedir.aspx?ID=D0002592301</Url>
      <Description>D0002592301</Description>
    </_dlc_DocIdUrl>
  </documentManagement>
</p:properties>
</file>

<file path=customXml/itemProps1.xml><?xml version="1.0" encoding="utf-8"?>
<ds:datastoreItem xmlns:ds="http://schemas.openxmlformats.org/officeDocument/2006/customXml" ds:itemID="{3A90FC70-77D9-4DAF-9DC3-434DEE6B63F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46F7326-9D87-43D6-9A3D-85ED512F8EAD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866BAB88-DCB0-4A0D-BB64-05135E81E9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5a783b5-a04a-44a7-9fdd-221eacc40393"/>
    <ds:schemaRef ds:uri="de8baf8b-3f56-4e8d-9755-b17dec689f28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AC73E96C-B633-4AE1-8501-C069F4A8A45D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2C76FAA1-EA04-41C4-A860-280D2972C232}">
  <ds:schemaRefs>
    <ds:schemaRef ds:uri="http://schemas.microsoft.com/sharepoint/events"/>
  </ds:schemaRefs>
</ds:datastoreItem>
</file>

<file path=customXml/itemProps6.xml><?xml version="1.0" encoding="utf-8"?>
<ds:datastoreItem xmlns:ds="http://schemas.openxmlformats.org/officeDocument/2006/customXml" ds:itemID="{1453C78C-535B-4F62-9096-162275B32042}">
  <ds:schemaRefs>
    <ds:schemaRef ds:uri="http://schemas.microsoft.com/office/infopath/2007/PartnerControls"/>
    <ds:schemaRef ds:uri="http://purl.org/dc/dcmitype/"/>
    <ds:schemaRef ds:uri="http://purl.org/dc/elements/1.1/"/>
    <ds:schemaRef ds:uri="http://schemas.microsoft.com/office/2006/metadata/properties"/>
    <ds:schemaRef ds:uri="http://schemas.microsoft.com/sharepoint/v4"/>
    <ds:schemaRef ds:uri="de8baf8b-3f56-4e8d-9755-b17dec689f28"/>
    <ds:schemaRef ds:uri="http://schemas.openxmlformats.org/package/2006/metadata/core-properties"/>
    <ds:schemaRef ds:uri="http://schemas.microsoft.com/office/2006/documentManagement/types"/>
    <ds:schemaRef ds:uri="45a783b5-a04a-44a7-9fdd-221eacc40393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EPA PowerPoint1</Template>
  <TotalTime>426</TotalTime>
  <Words>1081</Words>
  <Application>Microsoft Office PowerPoint</Application>
  <PresentationFormat>A4 Paper (210x297 mm)</PresentationFormat>
  <Paragraphs>193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Default Design</vt:lpstr>
      <vt:lpstr>South Australia’s Environment Protection Authority Community Wastewater Management Systems Friday 23rd August 2019</vt:lpstr>
      <vt:lpstr>Updated Septage Management Guideline</vt:lpstr>
      <vt:lpstr>What is septage?</vt:lpstr>
      <vt:lpstr>What is found in septage?</vt:lpstr>
      <vt:lpstr>Why update?</vt:lpstr>
      <vt:lpstr>What’s in the new guideline?</vt:lpstr>
      <vt:lpstr>Waste management hierarchy</vt:lpstr>
      <vt:lpstr>Septage uses</vt:lpstr>
      <vt:lpstr>New EPA requirements</vt:lpstr>
      <vt:lpstr>Septage “musts”</vt:lpstr>
      <vt:lpstr>Application rate</vt:lpstr>
      <vt:lpstr>EPA Guidelines and Documents</vt:lpstr>
    </vt:vector>
  </TitlesOfParts>
  <Company>DEWNR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South Australia’s Environment Protection Authority Community Wastewater Management Schemes Friday 23rd August 2019</dc:title>
  <dc:creator>Ryan, Aiden (EPA)</dc:creator>
  <cp:lastModifiedBy>Ryan, Aiden (EPA)</cp:lastModifiedBy>
  <cp:revision>53</cp:revision>
  <dcterms:created xsi:type="dcterms:W3CDTF">2019-08-08T00:21:09Z</dcterms:created>
  <dcterms:modified xsi:type="dcterms:W3CDTF">2019-08-22T03:49:05Z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ategory">
    <vt:lpwstr>EPA</vt:lpwstr>
  </property>
  <property fmtid="{D5CDD505-2E9C-101B-9397-08002B2CF9AE}" pid="3" name="Visible">
    <vt:lpwstr>1</vt:lpwstr>
  </property>
  <property fmtid="{D5CDD505-2E9C-101B-9397-08002B2CF9AE}" pid="4" name="ContentTypeId">
    <vt:lpwstr>0x010100B474FB439AAE3A49B461CCB914097B97010021AEA5EAA0D1414783597F32A589EA4B0040C80978C7F5054C863DD3461788D7FE</vt:lpwstr>
  </property>
  <property fmtid="{D5CDD505-2E9C-101B-9397-08002B2CF9AE}" pid="5" name="EPA Classification">
    <vt:lpwstr>5;#Compliance (GDS15 10.21)|5bdda80d-936a-4716-8411-9dee79b2c8e1</vt:lpwstr>
  </property>
  <property fmtid="{D5CDD505-2E9C-101B-9397-08002B2CF9AE}" pid="6" name="EPA_x0020_Security_x0020_Classification">
    <vt:lpwstr/>
  </property>
  <property fmtid="{D5CDD505-2E9C-101B-9397-08002B2CF9AE}" pid="7" name="Tags">
    <vt:lpwstr/>
  </property>
  <property fmtid="{D5CDD505-2E9C-101B-9397-08002B2CF9AE}" pid="8" name="EPA Originating Location">
    <vt:lpwstr>6;#Compliance|900cbac3-785e-4285-80e8-54196dd3ee4b</vt:lpwstr>
  </property>
  <property fmtid="{D5CDD505-2E9C-101B-9397-08002B2CF9AE}" pid="9" name="_dlc_DocIdItemGuid">
    <vt:lpwstr>9f522f24-ece5-4db3-873b-45def3e9ae7e</vt:lpwstr>
  </property>
  <property fmtid="{D5CDD505-2E9C-101B-9397-08002B2CF9AE}" pid="10" name="EPA Security Classification">
    <vt:lpwstr/>
  </property>
</Properties>
</file>